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97" r:id="rId3"/>
    <p:sldId id="259" r:id="rId4"/>
    <p:sldId id="285" r:id="rId5"/>
    <p:sldId id="286" r:id="rId6"/>
    <p:sldId id="299" r:id="rId7"/>
    <p:sldId id="276" r:id="rId8"/>
    <p:sldId id="277" r:id="rId9"/>
    <p:sldId id="278" r:id="rId10"/>
    <p:sldId id="261" r:id="rId11"/>
    <p:sldId id="279" r:id="rId12"/>
    <p:sldId id="263" r:id="rId13"/>
    <p:sldId id="264" r:id="rId14"/>
    <p:sldId id="287" r:id="rId15"/>
    <p:sldId id="288" r:id="rId16"/>
    <p:sldId id="289" r:id="rId17"/>
    <p:sldId id="290" r:id="rId18"/>
    <p:sldId id="265" r:id="rId19"/>
    <p:sldId id="280" r:id="rId20"/>
    <p:sldId id="275" r:id="rId21"/>
    <p:sldId id="266" r:id="rId22"/>
    <p:sldId id="273" r:id="rId23"/>
    <p:sldId id="272" r:id="rId24"/>
    <p:sldId id="274" r:id="rId25"/>
    <p:sldId id="283" r:id="rId26"/>
    <p:sldId id="284" r:id="rId27"/>
    <p:sldId id="281" r:id="rId28"/>
    <p:sldId id="282" r:id="rId29"/>
    <p:sldId id="294" r:id="rId30"/>
    <p:sldId id="267" r:id="rId31"/>
    <p:sldId id="268" r:id="rId32"/>
    <p:sldId id="269" r:id="rId33"/>
    <p:sldId id="270" r:id="rId34"/>
    <p:sldId id="271" r:id="rId35"/>
    <p:sldId id="296" r:id="rId36"/>
    <p:sldId id="291" r:id="rId37"/>
    <p:sldId id="292" r:id="rId38"/>
    <p:sldId id="293" r:id="rId39"/>
    <p:sldId id="295" r:id="rId40"/>
    <p:sldId id="300" r:id="rId41"/>
    <p:sldId id="298" r:id="rId42"/>
    <p:sldId id="258" r:id="rId43"/>
    <p:sldId id="260"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07" autoAdjust="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3D6EE-71F9-4279-A092-2D7834BD17D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EAA7A90E-54AD-471F-B407-88B406006182}">
      <dgm:prSet phldrT="[Text]" custT="1"/>
      <dgm:spPr/>
      <dgm:t>
        <a:bodyPr/>
        <a:lstStyle/>
        <a:p>
          <a:r>
            <a:rPr lang="en-GB" sz="1400" b="1" dirty="0" smtClean="0"/>
            <a:t>Creative solutions </a:t>
          </a:r>
          <a:r>
            <a:rPr lang="en-GB" sz="1400" b="1" smtClean="0"/>
            <a:t>are generated</a:t>
          </a:r>
        </a:p>
        <a:p>
          <a:r>
            <a:rPr lang="en-GB" sz="1100" smtClean="0"/>
            <a:t>Increased perspectives, flexibility, adaptability, risk taking and breadth of options</a:t>
          </a:r>
          <a:endParaRPr lang="en-GB" sz="1100" dirty="0"/>
        </a:p>
      </dgm:t>
    </dgm:pt>
    <dgm:pt modelId="{0D784ADD-D0DA-4077-9CEB-F6BA8AAA1A5B}" type="parTrans" cxnId="{4DA9E572-CD4B-4CEC-875F-882B2F46E37E}">
      <dgm:prSet/>
      <dgm:spPr/>
      <dgm:t>
        <a:bodyPr/>
        <a:lstStyle/>
        <a:p>
          <a:endParaRPr lang="en-GB"/>
        </a:p>
      </dgm:t>
    </dgm:pt>
    <dgm:pt modelId="{18B665B2-5924-4973-A65F-2257E72857EF}" type="sibTrans" cxnId="{4DA9E572-CD4B-4CEC-875F-882B2F46E37E}">
      <dgm:prSet/>
      <dgm:spPr/>
      <dgm:t>
        <a:bodyPr/>
        <a:lstStyle/>
        <a:p>
          <a:endParaRPr lang="en-GB"/>
        </a:p>
      </dgm:t>
    </dgm:pt>
    <dgm:pt modelId="{01F959EF-D4D2-4375-97ED-CAD1426A0A0F}">
      <dgm:prSet phldrT="[Text]" custT="1"/>
      <dgm:spPr/>
      <dgm:t>
        <a:bodyPr/>
        <a:lstStyle/>
        <a:p>
          <a:r>
            <a:rPr lang="en-GB" sz="1400" b="1" dirty="0" smtClean="0"/>
            <a:t>Leading to Improvement</a:t>
          </a:r>
          <a:endParaRPr lang="en-GB" sz="1400" b="1" dirty="0"/>
        </a:p>
      </dgm:t>
    </dgm:pt>
    <dgm:pt modelId="{0DB79EDF-166C-41AB-B197-720CFB05E206}" type="parTrans" cxnId="{4430088A-7FC6-4C86-8C2A-074C98A5F2EE}">
      <dgm:prSet/>
      <dgm:spPr/>
      <dgm:t>
        <a:bodyPr/>
        <a:lstStyle/>
        <a:p>
          <a:endParaRPr lang="en-GB"/>
        </a:p>
      </dgm:t>
    </dgm:pt>
    <dgm:pt modelId="{2DB3057C-41AB-455F-968B-803490833E03}" type="sibTrans" cxnId="{4430088A-7FC6-4C86-8C2A-074C98A5F2EE}">
      <dgm:prSet/>
      <dgm:spPr/>
      <dgm:t>
        <a:bodyPr/>
        <a:lstStyle/>
        <a:p>
          <a:endParaRPr lang="en-GB"/>
        </a:p>
      </dgm:t>
    </dgm:pt>
    <dgm:pt modelId="{01832901-35D1-47D1-A74D-204E1022F1AB}">
      <dgm:prSet phldrT="[Text]" custT="1"/>
      <dgm:spPr/>
      <dgm:t>
        <a:bodyPr/>
        <a:lstStyle/>
        <a:p>
          <a:r>
            <a:rPr lang="en-GB" sz="1400" b="1" dirty="0" smtClean="0"/>
            <a:t>Educators and systems become progressively more creative</a:t>
          </a:r>
        </a:p>
        <a:p>
          <a:r>
            <a:rPr lang="en-GB" sz="1100" b="0" dirty="0" smtClean="0"/>
            <a:t>Creative change sets precedent, demonstrates permission, inspires further creative thinking and develops skills</a:t>
          </a:r>
        </a:p>
      </dgm:t>
    </dgm:pt>
    <dgm:pt modelId="{07DCDC48-37C6-4E5D-B6F7-766F90A5C481}" type="parTrans" cxnId="{074E9148-B9B2-4550-9A19-2CAA659AFB28}">
      <dgm:prSet/>
      <dgm:spPr/>
      <dgm:t>
        <a:bodyPr/>
        <a:lstStyle/>
        <a:p>
          <a:endParaRPr lang="en-GB"/>
        </a:p>
      </dgm:t>
    </dgm:pt>
    <dgm:pt modelId="{16DA67E2-6580-4F83-B810-6866A4AA52A8}" type="sibTrans" cxnId="{074E9148-B9B2-4550-9A19-2CAA659AFB28}">
      <dgm:prSet/>
      <dgm:spPr/>
      <dgm:t>
        <a:bodyPr/>
        <a:lstStyle/>
        <a:p>
          <a:endParaRPr lang="en-GB"/>
        </a:p>
      </dgm:t>
    </dgm:pt>
    <dgm:pt modelId="{D59CBA47-F514-4F25-B2FB-CF51AEA3454F}">
      <dgm:prSet phldrT="[Text]" custT="1"/>
      <dgm:spPr/>
      <dgm:t>
        <a:bodyPr/>
        <a:lstStyle/>
        <a:p>
          <a:r>
            <a:rPr lang="en-GB" sz="1400" b="1" u="none" dirty="0" smtClean="0"/>
            <a:t>Creativity skills are used to approach an existing challenge</a:t>
          </a:r>
        </a:p>
      </dgm:t>
    </dgm:pt>
    <dgm:pt modelId="{EA7A297F-B53F-44D4-B477-AD70F3F17C66}" type="parTrans" cxnId="{45DB7A4B-A170-43F0-9BE1-5AD5AF0B77B3}">
      <dgm:prSet/>
      <dgm:spPr/>
      <dgm:t>
        <a:bodyPr/>
        <a:lstStyle/>
        <a:p>
          <a:endParaRPr lang="en-GB"/>
        </a:p>
      </dgm:t>
    </dgm:pt>
    <dgm:pt modelId="{6C557228-6CA1-4D3A-99DF-3F5ED2368944}" type="sibTrans" cxnId="{45DB7A4B-A170-43F0-9BE1-5AD5AF0B77B3}">
      <dgm:prSet/>
      <dgm:spPr/>
      <dgm:t>
        <a:bodyPr/>
        <a:lstStyle/>
        <a:p>
          <a:endParaRPr lang="en-GB"/>
        </a:p>
      </dgm:t>
    </dgm:pt>
    <dgm:pt modelId="{80D2A512-6124-4BBE-8D40-DA28C245208E}" type="pres">
      <dgm:prSet presAssocID="{CC53D6EE-71F9-4279-A092-2D7834BD17D0}" presName="cycle" presStyleCnt="0">
        <dgm:presLayoutVars>
          <dgm:dir/>
          <dgm:resizeHandles val="exact"/>
        </dgm:presLayoutVars>
      </dgm:prSet>
      <dgm:spPr/>
      <dgm:t>
        <a:bodyPr/>
        <a:lstStyle/>
        <a:p>
          <a:endParaRPr lang="en-GB"/>
        </a:p>
      </dgm:t>
    </dgm:pt>
    <dgm:pt modelId="{7B43AFA4-3213-4E44-A37F-70FE03640DB2}" type="pres">
      <dgm:prSet presAssocID="{EAA7A90E-54AD-471F-B407-88B406006182}" presName="dummy" presStyleCnt="0"/>
      <dgm:spPr/>
    </dgm:pt>
    <dgm:pt modelId="{8E2FA44A-8731-41B8-A9AC-0F227449A917}" type="pres">
      <dgm:prSet presAssocID="{EAA7A90E-54AD-471F-B407-88B406006182}" presName="node" presStyleLbl="revTx" presStyleIdx="0" presStyleCnt="4">
        <dgm:presLayoutVars>
          <dgm:bulletEnabled val="1"/>
        </dgm:presLayoutVars>
      </dgm:prSet>
      <dgm:spPr/>
      <dgm:t>
        <a:bodyPr/>
        <a:lstStyle/>
        <a:p>
          <a:endParaRPr lang="en-GB"/>
        </a:p>
      </dgm:t>
    </dgm:pt>
    <dgm:pt modelId="{2079AE29-CE1D-49FB-98EF-037F8A43FDF8}" type="pres">
      <dgm:prSet presAssocID="{18B665B2-5924-4973-A65F-2257E72857EF}" presName="sibTrans" presStyleLbl="node1" presStyleIdx="0" presStyleCnt="4"/>
      <dgm:spPr/>
      <dgm:t>
        <a:bodyPr/>
        <a:lstStyle/>
        <a:p>
          <a:endParaRPr lang="en-GB"/>
        </a:p>
      </dgm:t>
    </dgm:pt>
    <dgm:pt modelId="{175D44CE-3B0F-4B77-AAAA-7BDE6AEC3C91}" type="pres">
      <dgm:prSet presAssocID="{01F959EF-D4D2-4375-97ED-CAD1426A0A0F}" presName="dummy" presStyleCnt="0"/>
      <dgm:spPr/>
    </dgm:pt>
    <dgm:pt modelId="{1721F48C-B1EC-47D8-ABC6-EFEE5127BBCA}" type="pres">
      <dgm:prSet presAssocID="{01F959EF-D4D2-4375-97ED-CAD1426A0A0F}" presName="node" presStyleLbl="revTx" presStyleIdx="1" presStyleCnt="4">
        <dgm:presLayoutVars>
          <dgm:bulletEnabled val="1"/>
        </dgm:presLayoutVars>
      </dgm:prSet>
      <dgm:spPr/>
      <dgm:t>
        <a:bodyPr/>
        <a:lstStyle/>
        <a:p>
          <a:endParaRPr lang="en-GB"/>
        </a:p>
      </dgm:t>
    </dgm:pt>
    <dgm:pt modelId="{6CC5D210-DC62-4C19-BCDF-B18EACBC058A}" type="pres">
      <dgm:prSet presAssocID="{2DB3057C-41AB-455F-968B-803490833E03}" presName="sibTrans" presStyleLbl="node1" presStyleIdx="1" presStyleCnt="4"/>
      <dgm:spPr/>
      <dgm:t>
        <a:bodyPr/>
        <a:lstStyle/>
        <a:p>
          <a:endParaRPr lang="en-GB"/>
        </a:p>
      </dgm:t>
    </dgm:pt>
    <dgm:pt modelId="{690D7F0E-30EF-4CCD-B3BB-6856E87F95C3}" type="pres">
      <dgm:prSet presAssocID="{01832901-35D1-47D1-A74D-204E1022F1AB}" presName="dummy" presStyleCnt="0"/>
      <dgm:spPr/>
    </dgm:pt>
    <dgm:pt modelId="{8681B8FE-8E36-42D8-A431-8CB4280B369F}" type="pres">
      <dgm:prSet presAssocID="{01832901-35D1-47D1-A74D-204E1022F1AB}" presName="node" presStyleLbl="revTx" presStyleIdx="2" presStyleCnt="4" custScaleX="156192">
        <dgm:presLayoutVars>
          <dgm:bulletEnabled val="1"/>
        </dgm:presLayoutVars>
      </dgm:prSet>
      <dgm:spPr/>
      <dgm:t>
        <a:bodyPr/>
        <a:lstStyle/>
        <a:p>
          <a:endParaRPr lang="en-GB"/>
        </a:p>
      </dgm:t>
    </dgm:pt>
    <dgm:pt modelId="{5FBF2D24-2F8C-494C-B82B-F19EEFAF74B1}" type="pres">
      <dgm:prSet presAssocID="{16DA67E2-6580-4F83-B810-6866A4AA52A8}" presName="sibTrans" presStyleLbl="node1" presStyleIdx="2" presStyleCnt="4"/>
      <dgm:spPr/>
      <dgm:t>
        <a:bodyPr/>
        <a:lstStyle/>
        <a:p>
          <a:endParaRPr lang="en-GB"/>
        </a:p>
      </dgm:t>
    </dgm:pt>
    <dgm:pt modelId="{9AA04AA0-E81E-4877-98BD-3562B4822CA1}" type="pres">
      <dgm:prSet presAssocID="{D59CBA47-F514-4F25-B2FB-CF51AEA3454F}" presName="dummy" presStyleCnt="0"/>
      <dgm:spPr/>
    </dgm:pt>
    <dgm:pt modelId="{622B814A-4CBC-490D-8C39-2B8800038440}" type="pres">
      <dgm:prSet presAssocID="{D59CBA47-F514-4F25-B2FB-CF51AEA3454F}" presName="node" presStyleLbl="revTx" presStyleIdx="3" presStyleCnt="4">
        <dgm:presLayoutVars>
          <dgm:bulletEnabled val="1"/>
        </dgm:presLayoutVars>
      </dgm:prSet>
      <dgm:spPr/>
      <dgm:t>
        <a:bodyPr/>
        <a:lstStyle/>
        <a:p>
          <a:endParaRPr lang="en-GB"/>
        </a:p>
      </dgm:t>
    </dgm:pt>
    <dgm:pt modelId="{DB20199A-A470-4BFA-9378-7EF36751B014}" type="pres">
      <dgm:prSet presAssocID="{6C557228-6CA1-4D3A-99DF-3F5ED2368944}" presName="sibTrans" presStyleLbl="node1" presStyleIdx="3" presStyleCnt="4"/>
      <dgm:spPr/>
      <dgm:t>
        <a:bodyPr/>
        <a:lstStyle/>
        <a:p>
          <a:endParaRPr lang="en-GB"/>
        </a:p>
      </dgm:t>
    </dgm:pt>
  </dgm:ptLst>
  <dgm:cxnLst>
    <dgm:cxn modelId="{93EF73EF-3A6B-4348-98A3-09765547C8C7}" type="presOf" srcId="{6C557228-6CA1-4D3A-99DF-3F5ED2368944}" destId="{DB20199A-A470-4BFA-9378-7EF36751B014}" srcOrd="0" destOrd="0" presId="urn:microsoft.com/office/officeart/2005/8/layout/cycle1"/>
    <dgm:cxn modelId="{A348CA35-629B-4B1B-8B90-C89931CB7D3C}" type="presOf" srcId="{2DB3057C-41AB-455F-968B-803490833E03}" destId="{6CC5D210-DC62-4C19-BCDF-B18EACBC058A}" srcOrd="0" destOrd="0" presId="urn:microsoft.com/office/officeart/2005/8/layout/cycle1"/>
    <dgm:cxn modelId="{7CA9FD66-1B9C-49FC-BB1A-1F9D23BAD528}" type="presOf" srcId="{16DA67E2-6580-4F83-B810-6866A4AA52A8}" destId="{5FBF2D24-2F8C-494C-B82B-F19EEFAF74B1}" srcOrd="0" destOrd="0" presId="urn:microsoft.com/office/officeart/2005/8/layout/cycle1"/>
    <dgm:cxn modelId="{3A666085-B742-4195-85C8-548A0B43D09D}" type="presOf" srcId="{18B665B2-5924-4973-A65F-2257E72857EF}" destId="{2079AE29-CE1D-49FB-98EF-037F8A43FDF8}" srcOrd="0" destOrd="0" presId="urn:microsoft.com/office/officeart/2005/8/layout/cycle1"/>
    <dgm:cxn modelId="{4DA9E572-CD4B-4CEC-875F-882B2F46E37E}" srcId="{CC53D6EE-71F9-4279-A092-2D7834BD17D0}" destId="{EAA7A90E-54AD-471F-B407-88B406006182}" srcOrd="0" destOrd="0" parTransId="{0D784ADD-D0DA-4077-9CEB-F6BA8AAA1A5B}" sibTransId="{18B665B2-5924-4973-A65F-2257E72857EF}"/>
    <dgm:cxn modelId="{A63DD7F7-984B-4BE9-AF15-817B4DD94E3C}" type="presOf" srcId="{01F959EF-D4D2-4375-97ED-CAD1426A0A0F}" destId="{1721F48C-B1EC-47D8-ABC6-EFEE5127BBCA}" srcOrd="0" destOrd="0" presId="urn:microsoft.com/office/officeart/2005/8/layout/cycle1"/>
    <dgm:cxn modelId="{9A5CE915-85AE-48ED-9B43-28B319D5DA5E}" type="presOf" srcId="{01832901-35D1-47D1-A74D-204E1022F1AB}" destId="{8681B8FE-8E36-42D8-A431-8CB4280B369F}" srcOrd="0" destOrd="0" presId="urn:microsoft.com/office/officeart/2005/8/layout/cycle1"/>
    <dgm:cxn modelId="{890C2DD9-90DF-4264-AEE6-6365564F1427}" type="presOf" srcId="{CC53D6EE-71F9-4279-A092-2D7834BD17D0}" destId="{80D2A512-6124-4BBE-8D40-DA28C245208E}" srcOrd="0" destOrd="0" presId="urn:microsoft.com/office/officeart/2005/8/layout/cycle1"/>
    <dgm:cxn modelId="{45DB7A4B-A170-43F0-9BE1-5AD5AF0B77B3}" srcId="{CC53D6EE-71F9-4279-A092-2D7834BD17D0}" destId="{D59CBA47-F514-4F25-B2FB-CF51AEA3454F}" srcOrd="3" destOrd="0" parTransId="{EA7A297F-B53F-44D4-B477-AD70F3F17C66}" sibTransId="{6C557228-6CA1-4D3A-99DF-3F5ED2368944}"/>
    <dgm:cxn modelId="{4430088A-7FC6-4C86-8C2A-074C98A5F2EE}" srcId="{CC53D6EE-71F9-4279-A092-2D7834BD17D0}" destId="{01F959EF-D4D2-4375-97ED-CAD1426A0A0F}" srcOrd="1" destOrd="0" parTransId="{0DB79EDF-166C-41AB-B197-720CFB05E206}" sibTransId="{2DB3057C-41AB-455F-968B-803490833E03}"/>
    <dgm:cxn modelId="{89D848BE-E677-41DC-AB70-81415F07C962}" type="presOf" srcId="{EAA7A90E-54AD-471F-B407-88B406006182}" destId="{8E2FA44A-8731-41B8-A9AC-0F227449A917}" srcOrd="0" destOrd="0" presId="urn:microsoft.com/office/officeart/2005/8/layout/cycle1"/>
    <dgm:cxn modelId="{074E9148-B9B2-4550-9A19-2CAA659AFB28}" srcId="{CC53D6EE-71F9-4279-A092-2D7834BD17D0}" destId="{01832901-35D1-47D1-A74D-204E1022F1AB}" srcOrd="2" destOrd="0" parTransId="{07DCDC48-37C6-4E5D-B6F7-766F90A5C481}" sibTransId="{16DA67E2-6580-4F83-B810-6866A4AA52A8}"/>
    <dgm:cxn modelId="{7BE3398F-D34E-4DED-BE32-83147796CF2E}" type="presOf" srcId="{D59CBA47-F514-4F25-B2FB-CF51AEA3454F}" destId="{622B814A-4CBC-490D-8C39-2B8800038440}" srcOrd="0" destOrd="0" presId="urn:microsoft.com/office/officeart/2005/8/layout/cycle1"/>
    <dgm:cxn modelId="{AF615637-FB34-4611-8F3D-1AE5FFDC0294}" type="presParOf" srcId="{80D2A512-6124-4BBE-8D40-DA28C245208E}" destId="{7B43AFA4-3213-4E44-A37F-70FE03640DB2}" srcOrd="0" destOrd="0" presId="urn:microsoft.com/office/officeart/2005/8/layout/cycle1"/>
    <dgm:cxn modelId="{70E779CA-130A-4B4B-8B75-6567DA06688C}" type="presParOf" srcId="{80D2A512-6124-4BBE-8D40-DA28C245208E}" destId="{8E2FA44A-8731-41B8-A9AC-0F227449A917}" srcOrd="1" destOrd="0" presId="urn:microsoft.com/office/officeart/2005/8/layout/cycle1"/>
    <dgm:cxn modelId="{48ED3321-2048-4D6A-BF36-CB59EB8767E0}" type="presParOf" srcId="{80D2A512-6124-4BBE-8D40-DA28C245208E}" destId="{2079AE29-CE1D-49FB-98EF-037F8A43FDF8}" srcOrd="2" destOrd="0" presId="urn:microsoft.com/office/officeart/2005/8/layout/cycle1"/>
    <dgm:cxn modelId="{DCCD232C-AFD1-4B48-A5A1-6D56EBE9529B}" type="presParOf" srcId="{80D2A512-6124-4BBE-8D40-DA28C245208E}" destId="{175D44CE-3B0F-4B77-AAAA-7BDE6AEC3C91}" srcOrd="3" destOrd="0" presId="urn:microsoft.com/office/officeart/2005/8/layout/cycle1"/>
    <dgm:cxn modelId="{1BF15E99-2C31-4FB6-B88A-2B881BE5BD3D}" type="presParOf" srcId="{80D2A512-6124-4BBE-8D40-DA28C245208E}" destId="{1721F48C-B1EC-47D8-ABC6-EFEE5127BBCA}" srcOrd="4" destOrd="0" presId="urn:microsoft.com/office/officeart/2005/8/layout/cycle1"/>
    <dgm:cxn modelId="{5207E0A8-A2E8-4307-B608-6401125463A1}" type="presParOf" srcId="{80D2A512-6124-4BBE-8D40-DA28C245208E}" destId="{6CC5D210-DC62-4C19-BCDF-B18EACBC058A}" srcOrd="5" destOrd="0" presId="urn:microsoft.com/office/officeart/2005/8/layout/cycle1"/>
    <dgm:cxn modelId="{E1FCC460-B808-4D04-85D2-0F5F06C35D78}" type="presParOf" srcId="{80D2A512-6124-4BBE-8D40-DA28C245208E}" destId="{690D7F0E-30EF-4CCD-B3BB-6856E87F95C3}" srcOrd="6" destOrd="0" presId="urn:microsoft.com/office/officeart/2005/8/layout/cycle1"/>
    <dgm:cxn modelId="{92E1B77C-C67C-4EE4-97DF-E5DD6201D408}" type="presParOf" srcId="{80D2A512-6124-4BBE-8D40-DA28C245208E}" destId="{8681B8FE-8E36-42D8-A431-8CB4280B369F}" srcOrd="7" destOrd="0" presId="urn:microsoft.com/office/officeart/2005/8/layout/cycle1"/>
    <dgm:cxn modelId="{580CF896-DE23-491A-88E0-2AF4AFC3BF35}" type="presParOf" srcId="{80D2A512-6124-4BBE-8D40-DA28C245208E}" destId="{5FBF2D24-2F8C-494C-B82B-F19EEFAF74B1}" srcOrd="8" destOrd="0" presId="urn:microsoft.com/office/officeart/2005/8/layout/cycle1"/>
    <dgm:cxn modelId="{3BFCA2E5-BAD7-43BF-92CF-1B167EF0F5D5}" type="presParOf" srcId="{80D2A512-6124-4BBE-8D40-DA28C245208E}" destId="{9AA04AA0-E81E-4877-98BD-3562B4822CA1}" srcOrd="9" destOrd="0" presId="urn:microsoft.com/office/officeart/2005/8/layout/cycle1"/>
    <dgm:cxn modelId="{ADCF2403-20F1-430C-BE56-0D7DDD17DB59}" type="presParOf" srcId="{80D2A512-6124-4BBE-8D40-DA28C245208E}" destId="{622B814A-4CBC-490D-8C39-2B8800038440}" srcOrd="10" destOrd="0" presId="urn:microsoft.com/office/officeart/2005/8/layout/cycle1"/>
    <dgm:cxn modelId="{91002027-C910-484B-BC1A-E0D59ED49215}" type="presParOf" srcId="{80D2A512-6124-4BBE-8D40-DA28C245208E}" destId="{DB20199A-A470-4BFA-9378-7EF36751B014}"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FA44A-8731-41B8-A9AC-0F227449A917}">
      <dsp:nvSpPr>
        <dsp:cNvPr id="0" name=""/>
        <dsp:cNvSpPr/>
      </dsp:nvSpPr>
      <dsp:spPr>
        <a:xfrm>
          <a:off x="3708661"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Creative solutions </a:t>
          </a:r>
          <a:r>
            <a:rPr lang="en-GB" sz="1400" b="1" kern="1200" smtClean="0"/>
            <a:t>are generated</a:t>
          </a:r>
        </a:p>
        <a:p>
          <a:pPr lvl="0" algn="ctr" defTabSz="622300">
            <a:lnSpc>
              <a:spcPct val="90000"/>
            </a:lnSpc>
            <a:spcBef>
              <a:spcPct val="0"/>
            </a:spcBef>
            <a:spcAft>
              <a:spcPct val="35000"/>
            </a:spcAft>
          </a:pPr>
          <a:r>
            <a:rPr lang="en-GB" sz="1100" kern="1200" smtClean="0"/>
            <a:t>Increased perspectives, flexibility, adaptability, risk taking and breadth of options</a:t>
          </a:r>
          <a:endParaRPr lang="en-GB" sz="1100" kern="1200" dirty="0"/>
        </a:p>
      </dsp:txBody>
      <dsp:txXfrm>
        <a:off x="3708661" y="90962"/>
        <a:ext cx="1437679" cy="1437679"/>
      </dsp:txXfrm>
    </dsp:sp>
    <dsp:sp modelId="{2079AE29-CE1D-49FB-98EF-037F8A43FDF8}">
      <dsp:nvSpPr>
        <dsp:cNvPr id="0" name=""/>
        <dsp:cNvSpPr/>
      </dsp:nvSpPr>
      <dsp:spPr>
        <a:xfrm>
          <a:off x="1173144" y="-158"/>
          <a:ext cx="4064317" cy="4064317"/>
        </a:xfrm>
        <a:prstGeom prst="circularArrow">
          <a:avLst>
            <a:gd name="adj1" fmla="val 6898"/>
            <a:gd name="adj2" fmla="val 465012"/>
            <a:gd name="adj3" fmla="val 550847"/>
            <a:gd name="adj4" fmla="val 205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21F48C-B1EC-47D8-ABC6-EFEE5127BBCA}">
      <dsp:nvSpPr>
        <dsp:cNvPr id="0" name=""/>
        <dsp:cNvSpPr/>
      </dsp:nvSpPr>
      <dsp:spPr>
        <a:xfrm>
          <a:off x="3708661" y="2535358"/>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Leading to Improvement</a:t>
          </a:r>
          <a:endParaRPr lang="en-GB" sz="1400" b="1" kern="1200" dirty="0"/>
        </a:p>
      </dsp:txBody>
      <dsp:txXfrm>
        <a:off x="3708661" y="2535358"/>
        <a:ext cx="1437679" cy="1437679"/>
      </dsp:txXfrm>
    </dsp:sp>
    <dsp:sp modelId="{6CC5D210-DC62-4C19-BCDF-B18EACBC058A}">
      <dsp:nvSpPr>
        <dsp:cNvPr id="0" name=""/>
        <dsp:cNvSpPr/>
      </dsp:nvSpPr>
      <dsp:spPr>
        <a:xfrm>
          <a:off x="1173144" y="-158"/>
          <a:ext cx="4064317" cy="4064317"/>
        </a:xfrm>
        <a:prstGeom prst="circularArrow">
          <a:avLst>
            <a:gd name="adj1" fmla="val 6898"/>
            <a:gd name="adj2" fmla="val 465012"/>
            <a:gd name="adj3" fmla="val 5132851"/>
            <a:gd name="adj4" fmla="val 43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1B8FE-8E36-42D8-A431-8CB4280B369F}">
      <dsp:nvSpPr>
        <dsp:cNvPr id="0" name=""/>
        <dsp:cNvSpPr/>
      </dsp:nvSpPr>
      <dsp:spPr>
        <a:xfrm>
          <a:off x="860335" y="2535358"/>
          <a:ext cx="2245540"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Educators and systems become progressively more creative</a:t>
          </a:r>
        </a:p>
        <a:p>
          <a:pPr lvl="0" algn="ctr" defTabSz="622300">
            <a:lnSpc>
              <a:spcPct val="90000"/>
            </a:lnSpc>
            <a:spcBef>
              <a:spcPct val="0"/>
            </a:spcBef>
            <a:spcAft>
              <a:spcPct val="35000"/>
            </a:spcAft>
          </a:pPr>
          <a:r>
            <a:rPr lang="en-GB" sz="1100" b="0" kern="1200" dirty="0" smtClean="0"/>
            <a:t>Creative change sets precedent, demonstrates permission, inspires further creative thinking and develops skills</a:t>
          </a:r>
        </a:p>
      </dsp:txBody>
      <dsp:txXfrm>
        <a:off x="860335" y="2535358"/>
        <a:ext cx="2245540" cy="1437679"/>
      </dsp:txXfrm>
    </dsp:sp>
    <dsp:sp modelId="{5FBF2D24-2F8C-494C-B82B-F19EEFAF74B1}">
      <dsp:nvSpPr>
        <dsp:cNvPr id="0" name=""/>
        <dsp:cNvSpPr/>
      </dsp:nvSpPr>
      <dsp:spPr>
        <a:xfrm>
          <a:off x="1173144" y="-158"/>
          <a:ext cx="4064317" cy="4064317"/>
        </a:xfrm>
        <a:prstGeom prst="circularArrow">
          <a:avLst>
            <a:gd name="adj1" fmla="val 6898"/>
            <a:gd name="adj2" fmla="val 465012"/>
            <a:gd name="adj3" fmla="val 11350847"/>
            <a:gd name="adj4" fmla="val 97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B814A-4CBC-490D-8C39-2B8800038440}">
      <dsp:nvSpPr>
        <dsp:cNvPr id="0" name=""/>
        <dsp:cNvSpPr/>
      </dsp:nvSpPr>
      <dsp:spPr>
        <a:xfrm>
          <a:off x="1264265"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u="none" kern="1200" dirty="0" smtClean="0"/>
            <a:t>Creativity skills are used to approach an existing challenge</a:t>
          </a:r>
        </a:p>
      </dsp:txBody>
      <dsp:txXfrm>
        <a:off x="1264265" y="90962"/>
        <a:ext cx="1437679" cy="1437679"/>
      </dsp:txXfrm>
    </dsp:sp>
    <dsp:sp modelId="{DB20199A-A470-4BFA-9378-7EF36751B014}">
      <dsp:nvSpPr>
        <dsp:cNvPr id="0" name=""/>
        <dsp:cNvSpPr/>
      </dsp:nvSpPr>
      <dsp:spPr>
        <a:xfrm>
          <a:off x="1173144" y="-158"/>
          <a:ext cx="4064317" cy="4064317"/>
        </a:xfrm>
        <a:prstGeom prst="circularArrow">
          <a:avLst>
            <a:gd name="adj1" fmla="val 6898"/>
            <a:gd name="adj2" fmla="val 465012"/>
            <a:gd name="adj3" fmla="val 16750847"/>
            <a:gd name="adj4" fmla="val 151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FAA48-FEE1-4FF8-8146-0402E15DFF5D}" type="datetimeFigureOut">
              <a:rPr lang="en-GB" smtClean="0"/>
              <a:t>25/11/2015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C7A30-880E-4AF0-B622-364A7EA2D080}" type="slidenum">
              <a:rPr lang="en-GB" smtClean="0"/>
              <a:t>‹#›</a:t>
            </a:fld>
            <a:endParaRPr lang="en-GB"/>
          </a:p>
        </p:txBody>
      </p:sp>
    </p:spTree>
    <p:extLst>
      <p:ext uri="{BB962C8B-B14F-4D97-AF65-F5344CB8AC3E}">
        <p14:creationId xmlns:p14="http://schemas.microsoft.com/office/powerpoint/2010/main" val="111463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A4317B-B372-4F52-AC8B-98AD0C47B850}" type="slidenum">
              <a:rPr lang="en-GB" smtClean="0"/>
              <a:t>2</a:t>
            </a:fld>
            <a:endParaRPr lang="en-GB"/>
          </a:p>
        </p:txBody>
      </p:sp>
    </p:spTree>
    <p:extLst>
      <p:ext uri="{BB962C8B-B14F-4D97-AF65-F5344CB8AC3E}">
        <p14:creationId xmlns:p14="http://schemas.microsoft.com/office/powerpoint/2010/main" val="382371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0A4317B-B372-4F52-AC8B-98AD0C47B850}" type="slidenum">
              <a:rPr lang="en-GB" smtClean="0"/>
              <a:t>12</a:t>
            </a:fld>
            <a:endParaRPr lang="en-GB"/>
          </a:p>
        </p:txBody>
      </p:sp>
    </p:spTree>
    <p:extLst>
      <p:ext uri="{BB962C8B-B14F-4D97-AF65-F5344CB8AC3E}">
        <p14:creationId xmlns:p14="http://schemas.microsoft.com/office/powerpoint/2010/main" val="382371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0A4317B-B372-4F52-AC8B-98AD0C47B850}" type="slidenum">
              <a:rPr lang="en-GB" smtClean="0"/>
              <a:t>13</a:t>
            </a:fld>
            <a:endParaRPr lang="en-GB"/>
          </a:p>
        </p:txBody>
      </p:sp>
    </p:spTree>
    <p:extLst>
      <p:ext uri="{BB962C8B-B14F-4D97-AF65-F5344CB8AC3E}">
        <p14:creationId xmlns:p14="http://schemas.microsoft.com/office/powerpoint/2010/main" val="382371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0A4317B-B372-4F52-AC8B-98AD0C47B850}" type="slidenum">
              <a:rPr lang="en-GB" smtClean="0"/>
              <a:t>18</a:t>
            </a:fld>
            <a:endParaRPr lang="en-GB"/>
          </a:p>
        </p:txBody>
      </p:sp>
    </p:spTree>
    <p:extLst>
      <p:ext uri="{BB962C8B-B14F-4D97-AF65-F5344CB8AC3E}">
        <p14:creationId xmlns:p14="http://schemas.microsoft.com/office/powerpoint/2010/main" val="382371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0A4317B-B372-4F52-AC8B-98AD0C47B850}" type="slidenum">
              <a:rPr lang="en-GB" smtClean="0"/>
              <a:t>21</a:t>
            </a:fld>
            <a:endParaRPr lang="en-GB"/>
          </a:p>
        </p:txBody>
      </p:sp>
    </p:spTree>
    <p:extLst>
      <p:ext uri="{BB962C8B-B14F-4D97-AF65-F5344CB8AC3E}">
        <p14:creationId xmlns:p14="http://schemas.microsoft.com/office/powerpoint/2010/main" val="3823712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explore some creativity skills using two creativity </a:t>
            </a:r>
            <a:r>
              <a:rPr lang="en-US" dirty="0" err="1" smtClean="0"/>
              <a:t>toybox</a:t>
            </a:r>
            <a:r>
              <a:rPr lang="en-US" baseline="0" dirty="0" smtClean="0"/>
              <a:t> exercises from the Creativity Portal – you can Filter for Creativity </a:t>
            </a:r>
            <a:r>
              <a:rPr lang="en-US" baseline="0" dirty="0" err="1" smtClean="0"/>
              <a:t>Toybox</a:t>
            </a:r>
            <a:r>
              <a:rPr lang="en-US" baseline="0" dirty="0" smtClean="0"/>
              <a:t> to see them all in one place.</a:t>
            </a:r>
          </a:p>
          <a:p>
            <a:endParaRPr lang="en-US" baseline="0" dirty="0" smtClean="0"/>
          </a:p>
          <a:p>
            <a:r>
              <a:rPr lang="en-US" baseline="0" dirty="0" smtClean="0"/>
              <a:t>The What If? Question is a vital tool in starting the creative process.</a:t>
            </a:r>
          </a:p>
          <a:p>
            <a:r>
              <a:rPr lang="en-US" baseline="0" dirty="0" smtClean="0"/>
              <a:t>Most of them develop divergent thinking – coming up with multiple solutions to a problem can be more valuable than coming up with the one correct answer in developing learners’ skills</a:t>
            </a:r>
          </a:p>
          <a:p>
            <a:r>
              <a:rPr lang="en-US" baseline="0" dirty="0" smtClean="0"/>
              <a:t>Many of them develop convergent thinking – making connections.</a:t>
            </a:r>
          </a:p>
          <a:p>
            <a:r>
              <a:rPr lang="en-US" baseline="0" dirty="0" smtClean="0"/>
              <a:t>They all require </a:t>
            </a:r>
            <a:r>
              <a:rPr lang="en-US" baseline="0" dirty="0" err="1" smtClean="0"/>
              <a:t>analysing</a:t>
            </a:r>
            <a:r>
              <a:rPr lang="en-US" baseline="0" dirty="0" smtClean="0"/>
              <a:t>, filtering and applying prior knowledge.</a:t>
            </a:r>
          </a:p>
          <a:p>
            <a:r>
              <a:rPr lang="en-US" baseline="0" dirty="0" smtClean="0"/>
              <a:t>They are all able to be run in the classroom with no additional space with any size of group and can last as short or long a time as you wish.</a:t>
            </a:r>
          </a:p>
          <a:p>
            <a:endParaRPr lang="en-US" baseline="0" dirty="0" smtClean="0"/>
          </a:p>
        </p:txBody>
      </p:sp>
      <p:sp>
        <p:nvSpPr>
          <p:cNvPr id="4" name="Slide Number Placeholder 3"/>
          <p:cNvSpPr>
            <a:spLocks noGrp="1"/>
          </p:cNvSpPr>
          <p:nvPr>
            <p:ph type="sldNum" sz="quarter" idx="10"/>
          </p:nvPr>
        </p:nvSpPr>
        <p:spPr/>
        <p:txBody>
          <a:bodyPr/>
          <a:lstStyle/>
          <a:p>
            <a:fld id="{1A956384-9000-A04D-8D65-A74A185FF8E8}" type="slidenum">
              <a:rPr lang="en-US" smtClean="0"/>
              <a:t>22</a:t>
            </a:fld>
            <a:endParaRPr lang="en-US"/>
          </a:p>
        </p:txBody>
      </p:sp>
    </p:spTree>
    <p:extLst>
      <p:ext uri="{BB962C8B-B14F-4D97-AF65-F5344CB8AC3E}">
        <p14:creationId xmlns:p14="http://schemas.microsoft.com/office/powerpoint/2010/main" val="3141181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BE4A6-099C-B948-B7CE-228CB7994AF7}" type="slidenum">
              <a:rPr lang="en-US" smtClean="0"/>
              <a:t>25</a:t>
            </a:fld>
            <a:endParaRPr lang="en-US"/>
          </a:p>
        </p:txBody>
      </p:sp>
    </p:spTree>
    <p:extLst>
      <p:ext uri="{BB962C8B-B14F-4D97-AF65-F5344CB8AC3E}">
        <p14:creationId xmlns:p14="http://schemas.microsoft.com/office/powerpoint/2010/main" val="3860617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Ken </a:t>
            </a:r>
            <a:r>
              <a:rPr lang="en-US" sz="1200" kern="1200" dirty="0" err="1" smtClean="0">
                <a:solidFill>
                  <a:schemeClr val="tx1"/>
                </a:solidFill>
                <a:effectLst/>
                <a:latin typeface="+mn-lt"/>
                <a:ea typeface="+mn-ea"/>
                <a:cs typeface="+mn-cs"/>
              </a:rPr>
              <a:t>robinson</a:t>
            </a:r>
            <a:r>
              <a:rPr lang="en-US" sz="1200" kern="1200" dirty="0" smtClean="0">
                <a:solidFill>
                  <a:schemeClr val="tx1"/>
                </a:solidFill>
                <a:effectLst/>
                <a:latin typeface="+mn-lt"/>
                <a:ea typeface="+mn-ea"/>
                <a:cs typeface="+mn-cs"/>
              </a:rPr>
              <a:t> says schools are killing creativity... Surely that means that we, the practitioners, have already had our creativity killed?</a:t>
            </a:r>
            <a:endParaRPr lang="en-GB" sz="1200" kern="1200" dirty="0" smtClean="0">
              <a:solidFill>
                <a:schemeClr val="tx1"/>
              </a:solidFill>
              <a:effectLst/>
              <a:latin typeface="+mn-lt"/>
              <a:ea typeface="+mn-ea"/>
              <a:cs typeface="+mn-cs"/>
            </a:endParaRPr>
          </a:p>
          <a:p>
            <a:endParaRPr lang="en-US" baseline="0" dirty="0" smtClean="0"/>
          </a:p>
          <a:p>
            <a:r>
              <a:rPr lang="en-US" baseline="0" dirty="0" smtClean="0"/>
              <a:t>I would recommend watching the RSA animation of Sir Ken’s TED talk. It’s on the Creativity Portal.</a:t>
            </a:r>
          </a:p>
          <a:p>
            <a:endParaRPr lang="en-US" baseline="0" dirty="0" smtClean="0"/>
          </a:p>
        </p:txBody>
      </p:sp>
      <p:sp>
        <p:nvSpPr>
          <p:cNvPr id="4" name="Slide Number Placeholder 3"/>
          <p:cNvSpPr>
            <a:spLocks noGrp="1"/>
          </p:cNvSpPr>
          <p:nvPr>
            <p:ph type="sldNum" sz="quarter" idx="10"/>
          </p:nvPr>
        </p:nvSpPr>
        <p:spPr/>
        <p:txBody>
          <a:bodyPr/>
          <a:lstStyle/>
          <a:p>
            <a:fld id="{ECD41BEC-B4F5-ED4D-B61F-5A27C46B4369}" type="slidenum">
              <a:rPr lang="en-US" smtClean="0"/>
              <a:t>26</a:t>
            </a:fld>
            <a:endParaRPr lang="en-US"/>
          </a:p>
        </p:txBody>
      </p:sp>
    </p:spTree>
    <p:extLst>
      <p:ext uri="{BB962C8B-B14F-4D97-AF65-F5344CB8AC3E}">
        <p14:creationId xmlns:p14="http://schemas.microsoft.com/office/powerpoint/2010/main" val="559340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Around 15% of the finalists in this</a:t>
            </a:r>
            <a:r>
              <a:rPr lang="en-GB" baseline="0" dirty="0" smtClean="0"/>
              <a:t> year’s Education Awards were from the Special Schools Sector</a:t>
            </a:r>
            <a:r>
              <a:rPr lang="en-GB" baseline="0" dirty="0" smtClean="0"/>
              <a:t>.</a:t>
            </a:r>
          </a:p>
          <a:p>
            <a:r>
              <a:rPr lang="en-GB" baseline="0" dirty="0" smtClean="0"/>
              <a:t>Are people (are schools) only creative when they NEED to be?</a:t>
            </a:r>
            <a:endParaRPr lang="en-GB" dirty="0"/>
          </a:p>
        </p:txBody>
      </p:sp>
      <p:sp>
        <p:nvSpPr>
          <p:cNvPr id="4" name="Slide Number Placeholder 3"/>
          <p:cNvSpPr>
            <a:spLocks noGrp="1"/>
          </p:cNvSpPr>
          <p:nvPr>
            <p:ph type="sldNum" sz="quarter" idx="10"/>
          </p:nvPr>
        </p:nvSpPr>
        <p:spPr/>
        <p:txBody>
          <a:bodyPr/>
          <a:lstStyle/>
          <a:p>
            <a:fld id="{ECD41BEC-B4F5-ED4D-B61F-5A27C46B4369}" type="slidenum">
              <a:rPr lang="en-US" smtClean="0"/>
              <a:t>27</a:t>
            </a:fld>
            <a:endParaRPr lang="en-US"/>
          </a:p>
        </p:txBody>
      </p:sp>
    </p:spTree>
    <p:extLst>
      <p:ext uri="{BB962C8B-B14F-4D97-AF65-F5344CB8AC3E}">
        <p14:creationId xmlns:p14="http://schemas.microsoft.com/office/powerpoint/2010/main" val="4261409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A4317B-B372-4F52-AC8B-98AD0C47B850}" type="slidenum">
              <a:rPr lang="en-GB" smtClean="0"/>
              <a:t>30</a:t>
            </a:fld>
            <a:endParaRPr lang="en-GB"/>
          </a:p>
        </p:txBody>
      </p:sp>
    </p:spTree>
    <p:extLst>
      <p:ext uri="{BB962C8B-B14F-4D97-AF65-F5344CB8AC3E}">
        <p14:creationId xmlns:p14="http://schemas.microsoft.com/office/powerpoint/2010/main" val="3823712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Scotland’s Cultural Cycle of Improvement</a:t>
            </a:r>
            <a:r>
              <a:rPr lang="en-US" baseline="0" dirty="0" smtClean="0"/>
              <a:t> which is at the core of its Strategic Objective 3 – Building the capacity of education providers to improve their performance continuously.</a:t>
            </a:r>
            <a:endParaRPr lang="en-US" dirty="0"/>
          </a:p>
        </p:txBody>
      </p:sp>
      <p:sp>
        <p:nvSpPr>
          <p:cNvPr id="4" name="Slide Number Placeholder 3"/>
          <p:cNvSpPr>
            <a:spLocks noGrp="1"/>
          </p:cNvSpPr>
          <p:nvPr>
            <p:ph type="sldNum" sz="quarter" idx="10"/>
          </p:nvPr>
        </p:nvSpPr>
        <p:spPr/>
        <p:txBody>
          <a:bodyPr/>
          <a:lstStyle/>
          <a:p>
            <a:fld id="{A049BFE8-F3EA-6D43-AFAB-0E748932F0C4}" type="slidenum">
              <a:rPr lang="en-US" smtClean="0"/>
              <a:t>31</a:t>
            </a:fld>
            <a:endParaRPr lang="en-US"/>
          </a:p>
        </p:txBody>
      </p:sp>
    </p:spTree>
    <p:extLst>
      <p:ext uri="{BB962C8B-B14F-4D97-AF65-F5344CB8AC3E}">
        <p14:creationId xmlns:p14="http://schemas.microsoft.com/office/powerpoint/2010/main" val="58239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Creativity is the hook to engage learners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Creativity is about good teaching and learning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0A4317B-B372-4F52-AC8B-98AD0C47B850}" type="slidenum">
              <a:rPr lang="en-GB" smtClean="0"/>
              <a:t>3</a:t>
            </a:fld>
            <a:endParaRPr lang="en-GB"/>
          </a:p>
        </p:txBody>
      </p:sp>
    </p:spTree>
    <p:extLst>
      <p:ext uri="{BB962C8B-B14F-4D97-AF65-F5344CB8AC3E}">
        <p14:creationId xmlns:p14="http://schemas.microsoft.com/office/powerpoint/2010/main" val="3823712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The</a:t>
            </a:r>
            <a:r>
              <a:rPr lang="en-US" baseline="0" dirty="0" smtClean="0">
                <a:latin typeface="Arial" pitchFamily="34" charset="0"/>
                <a:ea typeface="ＭＳ Ｐゴシック" pitchFamily="34" charset="-128"/>
              </a:rPr>
              <a:t> whole process of improvement is a creative process. When looking Inwards it is vital that we are curious and not just collecting evidence that is traditionally used.</a:t>
            </a:r>
            <a:endParaRPr lang="en-US" dirty="0" smtClean="0">
              <a:latin typeface="Arial" pitchFamily="34" charset="0"/>
              <a:ea typeface="ＭＳ Ｐゴシック" pitchFamily="34" charset="-128"/>
            </a:endParaRPr>
          </a:p>
        </p:txBody>
      </p:sp>
      <p:sp>
        <p:nvSpPr>
          <p:cNvPr id="337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0C25726-759E-49A2-AA9F-C597C835FA10}" type="slidenum">
              <a:rPr lang="en-GB" sz="1200"/>
              <a:pPr eaLnBrk="1" hangingPunct="1"/>
              <a:t>32</a:t>
            </a:fld>
            <a:endParaRPr lang="en-GB"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When looking Outwards</a:t>
            </a:r>
            <a:r>
              <a:rPr lang="en-US" baseline="0" dirty="0" smtClean="0">
                <a:latin typeface="Arial" pitchFamily="34" charset="0"/>
                <a:ea typeface="ＭＳ Ｐゴシック" pitchFamily="34" charset="-128"/>
              </a:rPr>
              <a:t> we need to be open minded about what is relevant. The most creative countries are the war-torn nations in Africa for example right now for example – not the likes of the USA or Japan.</a:t>
            </a:r>
            <a:endParaRPr lang="en-US" dirty="0" smtClean="0">
              <a:latin typeface="Arial" pitchFamily="34" charset="0"/>
              <a:ea typeface="ＭＳ Ｐゴシック" pitchFamily="34" charset="-128"/>
            </a:endParaRPr>
          </a:p>
        </p:txBody>
      </p:sp>
      <p:sp>
        <p:nvSpPr>
          <p:cNvPr id="358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1B579F-7E76-4B06-A89F-1D29BEFC8F56}" type="slidenum">
              <a:rPr lang="en-GB" sz="1200"/>
              <a:pPr eaLnBrk="1" hangingPunct="1"/>
              <a:t>33</a:t>
            </a:fld>
            <a:endParaRPr lang="en-GB"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Looking</a:t>
            </a:r>
            <a:r>
              <a:rPr lang="en-US" baseline="0" dirty="0" smtClean="0">
                <a:latin typeface="Arial" pitchFamily="34" charset="0"/>
                <a:ea typeface="ＭＳ Ｐゴシック" pitchFamily="34" charset="-128"/>
              </a:rPr>
              <a:t> forwards requires a deep level of imagination as we fit what little we can know about the future around our current context and </a:t>
            </a:r>
            <a:r>
              <a:rPr lang="en-US" baseline="0" dirty="0" err="1" smtClean="0">
                <a:latin typeface="Arial" pitchFamily="34" charset="0"/>
                <a:ea typeface="ＭＳ Ｐゴシック" pitchFamily="34" charset="-128"/>
              </a:rPr>
              <a:t>visualise</a:t>
            </a:r>
            <a:r>
              <a:rPr lang="en-US" baseline="0" dirty="0" smtClean="0">
                <a:latin typeface="Arial" pitchFamily="34" charset="0"/>
                <a:ea typeface="ＭＳ Ｐゴシック" pitchFamily="34" charset="-128"/>
              </a:rPr>
              <a:t> the future. We need to be comfortable holding multiple possibilities in our heads at the one time.</a:t>
            </a:r>
            <a:endParaRPr lang="en-US" dirty="0" smtClean="0">
              <a:latin typeface="Arial" pitchFamily="34" charset="0"/>
              <a:ea typeface="ＭＳ Ｐゴシック" pitchFamily="34" charset="-128"/>
            </a:endParaRPr>
          </a:p>
        </p:txBody>
      </p:sp>
      <p:sp>
        <p:nvSpPr>
          <p:cNvPr id="378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8C07304-5D0B-47C9-97A9-F2C83F8192ED}" type="slidenum">
              <a:rPr lang="en-GB" sz="1200"/>
              <a:pPr eaLnBrk="1" hangingPunct="1"/>
              <a:t>34</a:t>
            </a:fld>
            <a:endParaRPr lang="en-GB"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A4317B-B372-4F52-AC8B-98AD0C47B850}" type="slidenum">
              <a:rPr lang="en-GB" smtClean="0"/>
              <a:t>42</a:t>
            </a:fld>
            <a:endParaRPr lang="en-GB"/>
          </a:p>
        </p:txBody>
      </p:sp>
    </p:spTree>
    <p:extLst>
      <p:ext uri="{BB962C8B-B14F-4D97-AF65-F5344CB8AC3E}">
        <p14:creationId xmlns:p14="http://schemas.microsoft.com/office/powerpoint/2010/main" val="3823712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0A4317B-B372-4F52-AC8B-98AD0C47B850}" type="slidenum">
              <a:rPr lang="en-GB" smtClean="0"/>
              <a:t>43</a:t>
            </a:fld>
            <a:endParaRPr lang="en-GB"/>
          </a:p>
        </p:txBody>
      </p:sp>
    </p:spTree>
    <p:extLst>
      <p:ext uri="{BB962C8B-B14F-4D97-AF65-F5344CB8AC3E}">
        <p14:creationId xmlns:p14="http://schemas.microsoft.com/office/powerpoint/2010/main" val="382371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41BEC-B4F5-ED4D-B61F-5A27C46B4369}" type="slidenum">
              <a:rPr lang="en-US" smtClean="0"/>
              <a:t>4</a:t>
            </a:fld>
            <a:endParaRPr lang="en-US"/>
          </a:p>
        </p:txBody>
      </p:sp>
    </p:spTree>
    <p:extLst>
      <p:ext uri="{BB962C8B-B14F-4D97-AF65-F5344CB8AC3E}">
        <p14:creationId xmlns:p14="http://schemas.microsoft.com/office/powerpoint/2010/main" val="198698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Creativity Portal</a:t>
            </a:r>
            <a:r>
              <a:rPr lang="en-US" baseline="0" dirty="0" smtClean="0"/>
              <a:t> deliberately floods you with resources and inspiration to allow you to work creatively and make connections with things you didn’t know you were looking for.</a:t>
            </a:r>
            <a:endParaRPr lang="en-US" dirty="0"/>
          </a:p>
        </p:txBody>
      </p:sp>
      <p:sp>
        <p:nvSpPr>
          <p:cNvPr id="4" name="Slide Number Placeholder 3"/>
          <p:cNvSpPr>
            <a:spLocks noGrp="1"/>
          </p:cNvSpPr>
          <p:nvPr>
            <p:ph type="sldNum" sz="quarter" idx="10"/>
          </p:nvPr>
        </p:nvSpPr>
        <p:spPr/>
        <p:txBody>
          <a:bodyPr/>
          <a:lstStyle/>
          <a:p>
            <a:fld id="{ECD41BEC-B4F5-ED4D-B61F-5A27C46B4369}" type="slidenum">
              <a:rPr lang="en-US" smtClean="0"/>
              <a:t>5</a:t>
            </a:fld>
            <a:endParaRPr lang="en-US"/>
          </a:p>
        </p:txBody>
      </p:sp>
    </p:spTree>
    <p:extLst>
      <p:ext uri="{BB962C8B-B14F-4D97-AF65-F5344CB8AC3E}">
        <p14:creationId xmlns:p14="http://schemas.microsoft.com/office/powerpoint/2010/main" val="356776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stereotype and an expectation that creativity is something you are born with. You’re just good at. Or not. That perhaps it’s genetic. Maybe it’s a new evolutionary leap, like leaving the rivers and growing legs. This worries me, because I like most of the people I meet and I don’t like the idea of them becoming extinct. You see creativity is a skill and needs taught, explored and practiced like any other.</a:t>
            </a:r>
            <a:endParaRPr lang="en-US" dirty="0"/>
          </a:p>
        </p:txBody>
      </p:sp>
      <p:sp>
        <p:nvSpPr>
          <p:cNvPr id="4" name="Slide Number Placeholder 3"/>
          <p:cNvSpPr>
            <a:spLocks noGrp="1"/>
          </p:cNvSpPr>
          <p:nvPr>
            <p:ph type="sldNum" sz="quarter" idx="10"/>
          </p:nvPr>
        </p:nvSpPr>
        <p:spPr/>
        <p:txBody>
          <a:bodyPr/>
          <a:lstStyle/>
          <a:p>
            <a:fld id="{ECD41BEC-B4F5-ED4D-B61F-5A27C46B4369}" type="slidenum">
              <a:rPr lang="en-US" smtClean="0"/>
              <a:t>7</a:t>
            </a:fld>
            <a:endParaRPr lang="en-US"/>
          </a:p>
        </p:txBody>
      </p:sp>
    </p:spTree>
    <p:extLst>
      <p:ext uri="{BB962C8B-B14F-4D97-AF65-F5344CB8AC3E}">
        <p14:creationId xmlns:p14="http://schemas.microsoft.com/office/powerpoint/2010/main" val="386255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tempted</a:t>
            </a:r>
            <a:r>
              <a:rPr lang="en-US" baseline="0" dirty="0" smtClean="0"/>
              <a:t> to see creativity as being a Eureka moment, take another look at how all scientists work.</a:t>
            </a:r>
          </a:p>
          <a:p>
            <a:r>
              <a:rPr lang="en-US" baseline="0" dirty="0" smtClean="0"/>
              <a:t>Einstein made a similar discovery – and it’s nowhere near as instantaneous as Eureka.</a:t>
            </a:r>
          </a:p>
          <a:p>
            <a:r>
              <a:rPr lang="en-US" baseline="0" dirty="0" smtClean="0"/>
              <a:t>The point is that Archimedes had been working on the problem for a long time. He had an open mind, a questioning mind, had spent time creating really great questions, and had already rejected other possible answers to the problem. What he did then was to let the idea float around in his head – to gestate.</a:t>
            </a:r>
          </a:p>
          <a:p>
            <a:r>
              <a:rPr lang="en-US" baseline="0" dirty="0" smtClean="0"/>
              <a:t>And then the only piece of magic in the creative process happened. He relaxed. And his brain continued to allow all of those thoughts wander around until a few of them bumped into one another and became an entirely new thought.</a:t>
            </a:r>
          </a:p>
          <a:p>
            <a:r>
              <a:rPr lang="en-US" baseline="0" dirty="0" smtClean="0"/>
              <a:t>They used to think there was a left brain and right brain element to creativity. It’s actually about the number of connections between the two hemispheres – it’s about making connections and working interdisciplinary. Sounds a lot like Curriculum for Excellence doesn’t it.</a:t>
            </a:r>
          </a:p>
          <a:p>
            <a:endParaRPr lang="en-US" baseline="0" dirty="0" smtClean="0"/>
          </a:p>
          <a:p>
            <a:r>
              <a:rPr lang="en-US" baseline="0" dirty="0" smtClean="0"/>
              <a:t>ALSO the Mozart story about how he wasn’t a genius but had amassed enough practice time by an early age that he was competent enough to compose on a par with those far older.</a:t>
            </a:r>
          </a:p>
        </p:txBody>
      </p:sp>
      <p:sp>
        <p:nvSpPr>
          <p:cNvPr id="4" name="Slide Number Placeholder 3"/>
          <p:cNvSpPr>
            <a:spLocks noGrp="1"/>
          </p:cNvSpPr>
          <p:nvPr>
            <p:ph type="sldNum" sz="quarter" idx="10"/>
          </p:nvPr>
        </p:nvSpPr>
        <p:spPr/>
        <p:txBody>
          <a:bodyPr/>
          <a:lstStyle/>
          <a:p>
            <a:fld id="{ECD41BEC-B4F5-ED4D-B61F-5A27C46B4369}" type="slidenum">
              <a:rPr lang="en-US" smtClean="0"/>
              <a:t>8</a:t>
            </a:fld>
            <a:endParaRPr lang="en-US"/>
          </a:p>
        </p:txBody>
      </p:sp>
    </p:spTree>
    <p:extLst>
      <p:ext uri="{BB962C8B-B14F-4D97-AF65-F5344CB8AC3E}">
        <p14:creationId xmlns:p14="http://schemas.microsoft.com/office/powerpoint/2010/main" val="386255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Are the Expressive Arts and Creativity the same thing? </a:t>
            </a:r>
          </a:p>
          <a:p>
            <a:pPr eaLnBrk="1" hangingPunct="1">
              <a:spcBef>
                <a:spcPct val="0"/>
              </a:spcBef>
            </a:pPr>
            <a:endParaRPr lang="en-US" dirty="0">
              <a:latin typeface="Calibri" charset="0"/>
            </a:endParaRPr>
          </a:p>
          <a:p>
            <a:pPr eaLnBrk="1" hangingPunct="1">
              <a:spcBef>
                <a:spcPct val="0"/>
              </a:spcBef>
            </a:pPr>
            <a:r>
              <a:rPr lang="en-US" dirty="0">
                <a:latin typeface="Calibri" charset="0"/>
              </a:rPr>
              <a:t>Or, can you be creative in other areas of learning?</a:t>
            </a:r>
          </a:p>
          <a:p>
            <a:pPr eaLnBrk="1" hangingPunct="1">
              <a:spcBef>
                <a:spcPct val="0"/>
              </a:spcBef>
            </a:pPr>
            <a:r>
              <a:rPr lang="en-US" dirty="0">
                <a:latin typeface="Calibri" charset="0"/>
              </a:rPr>
              <a:t>Are you always being creative when you’re involved in expressive arts activities</a:t>
            </a:r>
            <a:r>
              <a:rPr lang="en-US" dirty="0" smtClean="0">
                <a:latin typeface="Calibri" charset="0"/>
              </a:rPr>
              <a:t>?</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FD01170-180C-914A-B626-32CDE66CC4E8}" type="slidenum">
              <a:rPr lang="en-US" sz="1200"/>
              <a:pPr eaLnBrk="1" hangingPunct="1"/>
              <a:t>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Ambitious</a:t>
            </a:r>
            <a:r>
              <a:rPr lang="en-GB" baseline="0" dirty="0" smtClean="0"/>
              <a:t> shared vision for a more creative society – </a:t>
            </a:r>
            <a:r>
              <a:rPr lang="en-GB" baseline="0" dirty="0" err="1" smtClean="0"/>
              <a:t>S.Gov</a:t>
            </a:r>
            <a:r>
              <a:rPr lang="en-GB" baseline="0" dirty="0" smtClean="0"/>
              <a:t> (3 ministers) &amp; 7 partners</a:t>
            </a:r>
            <a:endParaRPr lang="en-GB" dirty="0"/>
          </a:p>
        </p:txBody>
      </p:sp>
      <p:sp>
        <p:nvSpPr>
          <p:cNvPr id="4" name="Slide Number Placeholder 3"/>
          <p:cNvSpPr>
            <a:spLocks noGrp="1"/>
          </p:cNvSpPr>
          <p:nvPr>
            <p:ph type="sldNum" sz="quarter" idx="10"/>
          </p:nvPr>
        </p:nvSpPr>
        <p:spPr/>
        <p:txBody>
          <a:bodyPr/>
          <a:lstStyle/>
          <a:p>
            <a:fld id="{A0A4317B-B372-4F52-AC8B-98AD0C47B850}" type="slidenum">
              <a:rPr lang="en-GB" smtClean="0"/>
              <a:t>10</a:t>
            </a:fld>
            <a:endParaRPr lang="en-GB"/>
          </a:p>
        </p:txBody>
      </p:sp>
    </p:spTree>
    <p:extLst>
      <p:ext uri="{BB962C8B-B14F-4D97-AF65-F5344CB8AC3E}">
        <p14:creationId xmlns:p14="http://schemas.microsoft.com/office/powerpoint/2010/main" val="382371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2" name="Notes Placeholder 2"/>
          <p:cNvSpPr>
            <a:spLocks noGrp="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a:cs typeface="Arial"/>
              </a:rPr>
              <a:t>Creativity is a process which generates ideas that have value to the individual. It involves looking at familiar things with a fresh eye, examining problems with an open mind, making connections, learning from mistakes and using imagination to explore new possibilities</a:t>
            </a:r>
            <a:endParaRPr lang="en-GB" b="1" dirty="0" smtClean="0">
              <a:latin typeface="Arial"/>
              <a:cs typeface="Arial"/>
            </a:endParaRPr>
          </a:p>
          <a:p>
            <a:pPr marL="0" indent="0" fontAlgn="auto">
              <a:spcAft>
                <a:spcPts val="0"/>
              </a:spcAft>
              <a:buFont typeface="Arial" pitchFamily="34" charset="0"/>
              <a:buNone/>
              <a:defRPr/>
            </a:pPr>
            <a:r>
              <a:rPr lang="en-GB" b="1" dirty="0" smtClean="0">
                <a:ea typeface="+mn-ea"/>
                <a:cs typeface="+mn-cs"/>
              </a:rPr>
              <a:t>Project methodology</a:t>
            </a:r>
          </a:p>
          <a:p>
            <a:pPr fontAlgn="auto">
              <a:spcAft>
                <a:spcPts val="0"/>
              </a:spcAft>
              <a:buFont typeface="Arial" pitchFamily="34" charset="0"/>
              <a:buChar char="•"/>
              <a:defRPr/>
            </a:pPr>
            <a:r>
              <a:rPr lang="en-GB" dirty="0" smtClean="0">
                <a:ea typeface="+mn-ea"/>
                <a:cs typeface="+mn-cs"/>
              </a:rPr>
              <a:t>Literature search (e.g. Centre for real-World Learning research)</a:t>
            </a:r>
          </a:p>
          <a:p>
            <a:pPr fontAlgn="auto">
              <a:spcAft>
                <a:spcPts val="0"/>
              </a:spcAft>
              <a:buFont typeface="Arial" pitchFamily="34" charset="0"/>
              <a:buChar char="•"/>
              <a:defRPr/>
            </a:pPr>
            <a:r>
              <a:rPr lang="en-GB" dirty="0" smtClean="0">
                <a:ea typeface="+mn-ea"/>
                <a:cs typeface="+mn-cs"/>
              </a:rPr>
              <a:t>Discussion with external contacts</a:t>
            </a:r>
          </a:p>
          <a:p>
            <a:pPr fontAlgn="auto">
              <a:spcAft>
                <a:spcPts val="0"/>
              </a:spcAft>
              <a:buFont typeface="Arial" pitchFamily="34" charset="0"/>
              <a:buChar char="•"/>
              <a:defRPr/>
            </a:pPr>
            <a:r>
              <a:rPr lang="en-GB" dirty="0" smtClean="0">
                <a:ea typeface="+mn-ea"/>
                <a:cs typeface="+mn-cs"/>
              </a:rPr>
              <a:t>Framing of terms of reference</a:t>
            </a:r>
          </a:p>
          <a:p>
            <a:pPr fontAlgn="auto">
              <a:spcAft>
                <a:spcPts val="0"/>
              </a:spcAft>
              <a:buFont typeface="Arial" pitchFamily="34" charset="0"/>
              <a:buChar char="•"/>
              <a:defRPr/>
            </a:pPr>
            <a:r>
              <a:rPr lang="en-GB" dirty="0" smtClean="0">
                <a:ea typeface="+mn-ea"/>
                <a:cs typeface="+mn-cs"/>
              </a:rPr>
              <a:t>Field visits (</a:t>
            </a:r>
            <a:r>
              <a:rPr lang="en-GB" dirty="0" err="1" smtClean="0">
                <a:ea typeface="+mn-ea"/>
                <a:cs typeface="+mn-cs"/>
              </a:rPr>
              <a:t>approx</a:t>
            </a:r>
            <a:r>
              <a:rPr lang="en-GB" dirty="0" smtClean="0">
                <a:ea typeface="+mn-ea"/>
                <a:cs typeface="+mn-cs"/>
              </a:rPr>
              <a:t> 40 establishments)</a:t>
            </a:r>
          </a:p>
          <a:p>
            <a:pPr fontAlgn="auto">
              <a:spcAft>
                <a:spcPts val="0"/>
              </a:spcAft>
              <a:buFont typeface="Arial" pitchFamily="34" charset="0"/>
              <a:buChar char="•"/>
              <a:defRPr/>
            </a:pPr>
            <a:r>
              <a:rPr lang="en-GB" dirty="0" smtClean="0">
                <a:ea typeface="+mn-ea"/>
                <a:cs typeface="+mn-cs"/>
              </a:rPr>
              <a:t>Report drafting and launch</a:t>
            </a:r>
          </a:p>
          <a:p>
            <a:endParaRPr lang="en-US" dirty="0"/>
          </a:p>
        </p:txBody>
      </p:sp>
      <p:sp>
        <p:nvSpPr>
          <p:cNvPr id="25603"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C83E10-B7A2-4844-8020-9F7EAB18E6EF}" type="slidenum">
              <a:rPr lang="en-GB" sz="1200"/>
              <a:pPr eaLnBrk="1" hangingPunct="1"/>
              <a:t>11</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F034E7-F2AB-4B96-B220-0E5A35C78DC0}"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E822FB-F3FF-43EE-8EB7-0F4D4AA151AA}" type="slidenum">
              <a:rPr lang="en-GB" smtClean="0"/>
              <a:t>‹#›</a:t>
            </a:fld>
            <a:endParaRPr lang="en-GB"/>
          </a:p>
        </p:txBody>
      </p:sp>
    </p:spTree>
    <p:extLst>
      <p:ext uri="{BB962C8B-B14F-4D97-AF65-F5344CB8AC3E}">
        <p14:creationId xmlns:p14="http://schemas.microsoft.com/office/powerpoint/2010/main" val="395393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F034E7-F2AB-4B96-B220-0E5A35C78DC0}"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E822FB-F3FF-43EE-8EB7-0F4D4AA151AA}" type="slidenum">
              <a:rPr lang="en-GB" smtClean="0"/>
              <a:t>‹#›</a:t>
            </a:fld>
            <a:endParaRPr lang="en-GB"/>
          </a:p>
        </p:txBody>
      </p:sp>
    </p:spTree>
    <p:extLst>
      <p:ext uri="{BB962C8B-B14F-4D97-AF65-F5344CB8AC3E}">
        <p14:creationId xmlns:p14="http://schemas.microsoft.com/office/powerpoint/2010/main" val="385756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F034E7-F2AB-4B96-B220-0E5A35C78DC0}"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E822FB-F3FF-43EE-8EB7-0F4D4AA151AA}" type="slidenum">
              <a:rPr lang="en-GB" smtClean="0"/>
              <a:t>‹#›</a:t>
            </a:fld>
            <a:endParaRPr lang="en-GB"/>
          </a:p>
        </p:txBody>
      </p:sp>
    </p:spTree>
    <p:extLst>
      <p:ext uri="{BB962C8B-B14F-4D97-AF65-F5344CB8AC3E}">
        <p14:creationId xmlns:p14="http://schemas.microsoft.com/office/powerpoint/2010/main" val="252645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F034E7-F2AB-4B96-B220-0E5A35C78DC0}"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E822FB-F3FF-43EE-8EB7-0F4D4AA151AA}" type="slidenum">
              <a:rPr lang="en-GB" smtClean="0"/>
              <a:t>‹#›</a:t>
            </a:fld>
            <a:endParaRPr lang="en-GB"/>
          </a:p>
        </p:txBody>
      </p:sp>
    </p:spTree>
    <p:extLst>
      <p:ext uri="{BB962C8B-B14F-4D97-AF65-F5344CB8AC3E}">
        <p14:creationId xmlns:p14="http://schemas.microsoft.com/office/powerpoint/2010/main" val="154808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034E7-F2AB-4B96-B220-0E5A35C78DC0}"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E822FB-F3FF-43EE-8EB7-0F4D4AA151AA}" type="slidenum">
              <a:rPr lang="en-GB" smtClean="0"/>
              <a:t>‹#›</a:t>
            </a:fld>
            <a:endParaRPr lang="en-GB"/>
          </a:p>
        </p:txBody>
      </p:sp>
    </p:spTree>
    <p:extLst>
      <p:ext uri="{BB962C8B-B14F-4D97-AF65-F5344CB8AC3E}">
        <p14:creationId xmlns:p14="http://schemas.microsoft.com/office/powerpoint/2010/main" val="95123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F034E7-F2AB-4B96-B220-0E5A35C78DC0}" type="datetimeFigureOut">
              <a:rPr lang="en-GB" smtClean="0"/>
              <a:t>25/11/2015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E822FB-F3FF-43EE-8EB7-0F4D4AA151AA}" type="slidenum">
              <a:rPr lang="en-GB" smtClean="0"/>
              <a:t>‹#›</a:t>
            </a:fld>
            <a:endParaRPr lang="en-GB"/>
          </a:p>
        </p:txBody>
      </p:sp>
    </p:spTree>
    <p:extLst>
      <p:ext uri="{BB962C8B-B14F-4D97-AF65-F5344CB8AC3E}">
        <p14:creationId xmlns:p14="http://schemas.microsoft.com/office/powerpoint/2010/main" val="336183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F034E7-F2AB-4B96-B220-0E5A35C78DC0}" type="datetimeFigureOut">
              <a:rPr lang="en-GB" smtClean="0"/>
              <a:t>25/11/2015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E822FB-F3FF-43EE-8EB7-0F4D4AA151AA}" type="slidenum">
              <a:rPr lang="en-GB" smtClean="0"/>
              <a:t>‹#›</a:t>
            </a:fld>
            <a:endParaRPr lang="en-GB"/>
          </a:p>
        </p:txBody>
      </p:sp>
    </p:spTree>
    <p:extLst>
      <p:ext uri="{BB962C8B-B14F-4D97-AF65-F5344CB8AC3E}">
        <p14:creationId xmlns:p14="http://schemas.microsoft.com/office/powerpoint/2010/main" val="328011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F034E7-F2AB-4B96-B220-0E5A35C78DC0}" type="datetimeFigureOut">
              <a:rPr lang="en-GB" smtClean="0"/>
              <a:t>25/11/2015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E822FB-F3FF-43EE-8EB7-0F4D4AA151AA}" type="slidenum">
              <a:rPr lang="en-GB" smtClean="0"/>
              <a:t>‹#›</a:t>
            </a:fld>
            <a:endParaRPr lang="en-GB"/>
          </a:p>
        </p:txBody>
      </p:sp>
    </p:spTree>
    <p:extLst>
      <p:ext uri="{BB962C8B-B14F-4D97-AF65-F5344CB8AC3E}">
        <p14:creationId xmlns:p14="http://schemas.microsoft.com/office/powerpoint/2010/main" val="198792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034E7-F2AB-4B96-B220-0E5A35C78DC0}" type="datetimeFigureOut">
              <a:rPr lang="en-GB" smtClean="0"/>
              <a:t>25/11/2015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E822FB-F3FF-43EE-8EB7-0F4D4AA151AA}" type="slidenum">
              <a:rPr lang="en-GB" smtClean="0"/>
              <a:t>‹#›</a:t>
            </a:fld>
            <a:endParaRPr lang="en-GB"/>
          </a:p>
        </p:txBody>
      </p:sp>
    </p:spTree>
    <p:extLst>
      <p:ext uri="{BB962C8B-B14F-4D97-AF65-F5344CB8AC3E}">
        <p14:creationId xmlns:p14="http://schemas.microsoft.com/office/powerpoint/2010/main" val="53895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034E7-F2AB-4B96-B220-0E5A35C78DC0}" type="datetimeFigureOut">
              <a:rPr lang="en-GB" smtClean="0"/>
              <a:t>25/11/2015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E822FB-F3FF-43EE-8EB7-0F4D4AA151AA}" type="slidenum">
              <a:rPr lang="en-GB" smtClean="0"/>
              <a:t>‹#›</a:t>
            </a:fld>
            <a:endParaRPr lang="en-GB"/>
          </a:p>
        </p:txBody>
      </p:sp>
    </p:spTree>
    <p:extLst>
      <p:ext uri="{BB962C8B-B14F-4D97-AF65-F5344CB8AC3E}">
        <p14:creationId xmlns:p14="http://schemas.microsoft.com/office/powerpoint/2010/main" val="79877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034E7-F2AB-4B96-B220-0E5A35C78DC0}" type="datetimeFigureOut">
              <a:rPr lang="en-GB" smtClean="0"/>
              <a:t>25/11/2015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E822FB-F3FF-43EE-8EB7-0F4D4AA151AA}" type="slidenum">
              <a:rPr lang="en-GB" smtClean="0"/>
              <a:t>‹#›</a:t>
            </a:fld>
            <a:endParaRPr lang="en-GB"/>
          </a:p>
        </p:txBody>
      </p:sp>
    </p:spTree>
    <p:extLst>
      <p:ext uri="{BB962C8B-B14F-4D97-AF65-F5344CB8AC3E}">
        <p14:creationId xmlns:p14="http://schemas.microsoft.com/office/powerpoint/2010/main" val="60507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034E7-F2AB-4B96-B220-0E5A35C78DC0}" type="datetimeFigureOut">
              <a:rPr lang="en-GB" smtClean="0"/>
              <a:t>25/11/2015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822FB-F3FF-43EE-8EB7-0F4D4AA151AA}" type="slidenum">
              <a:rPr lang="en-GB" smtClean="0"/>
              <a:t>‹#›</a:t>
            </a:fld>
            <a:endParaRPr lang="en-GB"/>
          </a:p>
        </p:txBody>
      </p:sp>
    </p:spTree>
    <p:extLst>
      <p:ext uri="{BB962C8B-B14F-4D97-AF65-F5344CB8AC3E}">
        <p14:creationId xmlns:p14="http://schemas.microsoft.com/office/powerpoint/2010/main" val="202042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2.jpg"/><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ripplearts.co.uk/dalry-primary---a-creative-hub.html" TargetMode="External"/><Relationship Id="rId2" Type="http://schemas.openxmlformats.org/officeDocument/2006/relationships/hyperlink" Target="https://vimeo.com/123181899"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198" y="548680"/>
            <a:ext cx="7772400" cy="1470025"/>
          </a:xfrm>
        </p:spPr>
        <p:txBody>
          <a:bodyPr>
            <a:noAutofit/>
          </a:bodyPr>
          <a:lstStyle/>
          <a:p>
            <a:r>
              <a:rPr lang="en-GB" sz="2000" dirty="0">
                <a:solidFill>
                  <a:schemeClr val="bg1">
                    <a:lumMod val="65000"/>
                  </a:schemeClr>
                </a:solidFill>
              </a:rPr>
              <a:t>Exploring how the development of creativity skills, a quality indicator in </a:t>
            </a:r>
            <a:r>
              <a:rPr lang="en-GB" sz="2000" dirty="0" err="1">
                <a:solidFill>
                  <a:schemeClr val="bg1">
                    <a:lumMod val="65000"/>
                  </a:schemeClr>
                </a:solidFill>
              </a:rPr>
              <a:t>HGIOS4</a:t>
            </a:r>
            <a:r>
              <a:rPr lang="en-GB" sz="2000" dirty="0">
                <a:solidFill>
                  <a:schemeClr val="bg1">
                    <a:lumMod val="65000"/>
                  </a:schemeClr>
                </a:solidFill>
              </a:rPr>
              <a:t>, can challenge prejudice across all sectors and ages, and hear how creative approaches might inform your work in this area.</a:t>
            </a:r>
          </a:p>
        </p:txBody>
      </p:sp>
      <p:sp>
        <p:nvSpPr>
          <p:cNvPr id="3" name="Subtitle 2"/>
          <p:cNvSpPr>
            <a:spLocks noGrp="1"/>
          </p:cNvSpPr>
          <p:nvPr>
            <p:ph type="subTitle" idx="1"/>
          </p:nvPr>
        </p:nvSpPr>
        <p:spPr>
          <a:xfrm>
            <a:off x="611560" y="3717032"/>
            <a:ext cx="7920880" cy="1752600"/>
          </a:xfrm>
        </p:spPr>
        <p:txBody>
          <a:bodyPr>
            <a:normAutofit fontScale="92500"/>
          </a:bodyPr>
          <a:lstStyle/>
          <a:p>
            <a:endParaRPr lang="en-GB" dirty="0" smtClean="0">
              <a:solidFill>
                <a:srgbClr val="007D8A"/>
              </a:solidFill>
            </a:endParaRPr>
          </a:p>
          <a:p>
            <a:r>
              <a:rPr lang="en-GB" dirty="0" smtClean="0">
                <a:solidFill>
                  <a:srgbClr val="007D8A"/>
                </a:solidFill>
              </a:rPr>
              <a:t>Stephen Bullock, Development Officer, Creativity</a:t>
            </a:r>
            <a:endParaRPr lang="en-GB" dirty="0">
              <a:solidFill>
                <a:srgbClr val="007D8A"/>
              </a:solidFill>
            </a:endParaRPr>
          </a:p>
          <a:p>
            <a:r>
              <a:rPr lang="en-GB" dirty="0" smtClean="0">
                <a:solidFill>
                  <a:srgbClr val="007D8A"/>
                </a:solidFill>
              </a:rPr>
              <a:t>Education Scotland</a:t>
            </a:r>
            <a:endParaRPr lang="en-GB" dirty="0">
              <a:solidFill>
                <a:srgbClr val="007D8A"/>
              </a:solidFill>
            </a:endParaRPr>
          </a:p>
        </p:txBody>
      </p:sp>
      <p:pic>
        <p:nvPicPr>
          <p:cNvPr id="4" name="Picture 3" descr="ES Logo.tif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651351"/>
            <a:ext cx="1686960" cy="9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reative_Scotland_b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48" y="5700023"/>
            <a:ext cx="1213492" cy="796767"/>
          </a:xfrm>
          <a:prstGeom prst="rect">
            <a:avLst/>
          </a:prstGeom>
        </p:spPr>
      </p:pic>
      <p:sp>
        <p:nvSpPr>
          <p:cNvPr id="6" name="Title 1"/>
          <p:cNvSpPr txBox="1">
            <a:spLocks/>
          </p:cNvSpPr>
          <p:nvPr/>
        </p:nvSpPr>
        <p:spPr>
          <a:xfrm>
            <a:off x="690736" y="242088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Challenging Prejudice Based Bullying through Creative Change</a:t>
            </a:r>
            <a:endParaRPr lang="en-GB" dirty="0"/>
          </a:p>
        </p:txBody>
      </p:sp>
    </p:spTree>
    <p:extLst>
      <p:ext uri="{BB962C8B-B14F-4D97-AF65-F5344CB8AC3E}">
        <p14:creationId xmlns:p14="http://schemas.microsoft.com/office/powerpoint/2010/main" val="2401368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4294" y="116632"/>
            <a:ext cx="7218106" cy="1224135"/>
          </a:xfrm>
        </p:spPr>
        <p:txBody>
          <a:bodyPr>
            <a:normAutofit/>
          </a:bodyPr>
          <a:lstStyle/>
          <a:p>
            <a:r>
              <a:rPr lang="en-GB" sz="3600" dirty="0" smtClean="0">
                <a:solidFill>
                  <a:srgbClr val="00383E"/>
                </a:solidFill>
              </a:rPr>
              <a:t>Scotland’s Creative Learning Plan</a:t>
            </a:r>
            <a:endParaRPr lang="en-GB" sz="3600" dirty="0">
              <a:solidFill>
                <a:srgbClr val="00383E"/>
              </a:solidFill>
            </a:endParaRPr>
          </a:p>
        </p:txBody>
      </p:sp>
      <p:pic>
        <p:nvPicPr>
          <p:cNvPr id="7" name="Picture 1" descr="CLP cover.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2728" y="1452021"/>
            <a:ext cx="3478840" cy="397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860032" y="1452021"/>
            <a:ext cx="3672408" cy="3970318"/>
          </a:xfrm>
          <a:prstGeom prst="rect">
            <a:avLst/>
          </a:prstGeom>
        </p:spPr>
        <p:txBody>
          <a:bodyPr wrap="square">
            <a:spAutoFit/>
          </a:bodyPr>
          <a:lstStyle/>
          <a:p>
            <a:pPr>
              <a:buFont typeface="Arial" charset="0"/>
              <a:buChar char="•"/>
            </a:pPr>
            <a:r>
              <a:rPr lang="en-US" dirty="0" smtClean="0">
                <a:solidFill>
                  <a:srgbClr val="007D8A"/>
                </a:solidFill>
              </a:rPr>
              <a:t>Share our vision for a more creative society</a:t>
            </a:r>
          </a:p>
          <a:p>
            <a:pPr>
              <a:buFont typeface="Arial" charset="0"/>
              <a:buChar char="•"/>
            </a:pPr>
            <a:endParaRPr lang="en-US" dirty="0" smtClean="0">
              <a:solidFill>
                <a:srgbClr val="007D8A"/>
              </a:solidFill>
            </a:endParaRPr>
          </a:p>
          <a:p>
            <a:pPr>
              <a:buFont typeface="Arial" charset="0"/>
              <a:buChar char="•"/>
            </a:pPr>
            <a:r>
              <a:rPr lang="en-US" dirty="0" smtClean="0">
                <a:solidFill>
                  <a:srgbClr val="007D8A"/>
                </a:solidFill>
              </a:rPr>
              <a:t>Build capacity and expertise of learning practitioners to support the development of creativity skills in learners</a:t>
            </a:r>
          </a:p>
          <a:p>
            <a:pPr>
              <a:buFont typeface="Arial" charset="0"/>
              <a:buChar char="•"/>
            </a:pPr>
            <a:endParaRPr lang="en-US" b="1" dirty="0" smtClean="0">
              <a:solidFill>
                <a:srgbClr val="007D8A"/>
              </a:solidFill>
            </a:endParaRPr>
          </a:p>
          <a:p>
            <a:pPr>
              <a:buFont typeface="Arial" charset="0"/>
              <a:buChar char="•"/>
            </a:pPr>
            <a:r>
              <a:rPr lang="en-US" dirty="0" smtClean="0">
                <a:solidFill>
                  <a:srgbClr val="007D8A"/>
                </a:solidFill>
              </a:rPr>
              <a:t>Develop a strategic approach to pathways for lifelong creative learning</a:t>
            </a:r>
          </a:p>
          <a:p>
            <a:pPr>
              <a:buFont typeface="Arial" charset="0"/>
              <a:buChar char="•"/>
            </a:pPr>
            <a:endParaRPr lang="en-US" dirty="0" smtClean="0">
              <a:solidFill>
                <a:srgbClr val="007D8A"/>
              </a:solidFill>
            </a:endParaRPr>
          </a:p>
          <a:p>
            <a:pPr>
              <a:buFont typeface="Arial" charset="0"/>
              <a:buChar char="•"/>
            </a:pPr>
            <a:r>
              <a:rPr lang="en-US" dirty="0" smtClean="0">
                <a:solidFill>
                  <a:srgbClr val="007D8A"/>
                </a:solidFill>
              </a:rPr>
              <a:t>Develop approaches to assessment of creativity, including certification</a:t>
            </a:r>
            <a:endParaRPr lang="en-US" dirty="0">
              <a:solidFill>
                <a:srgbClr val="007D8A"/>
              </a:solidFill>
            </a:endParaRPr>
          </a:p>
        </p:txBody>
      </p:sp>
      <p:sp>
        <p:nvSpPr>
          <p:cNvPr id="12" name="TextBox 11"/>
          <p:cNvSpPr txBox="1"/>
          <p:nvPr/>
        </p:nvSpPr>
        <p:spPr>
          <a:xfrm>
            <a:off x="-9749" y="6180101"/>
            <a:ext cx="8854957" cy="584775"/>
          </a:xfrm>
          <a:prstGeom prst="rect">
            <a:avLst/>
          </a:prstGeom>
          <a:noFill/>
        </p:spPr>
        <p:txBody>
          <a:bodyPr wrap="square" rtlCol="0">
            <a:spAutoFit/>
          </a:bodyPr>
          <a:lstStyle/>
          <a:p>
            <a:r>
              <a:rPr lang="en-GB" sz="800" b="1" dirty="0" smtClean="0"/>
              <a:t>Scotland’s national Creative Learning Plan is supported by:</a:t>
            </a:r>
          </a:p>
          <a:p>
            <a:r>
              <a:rPr lang="en-GB" sz="800" dirty="0" smtClean="0"/>
              <a:t>Cabinet Secretary for Education and Lifelong Learning</a:t>
            </a:r>
          </a:p>
          <a:p>
            <a:r>
              <a:rPr lang="en-GB" sz="800" dirty="0" smtClean="0"/>
              <a:t>Cabinet Secretary for Culture, Europe and External Affairs</a:t>
            </a:r>
          </a:p>
          <a:p>
            <a:r>
              <a:rPr lang="en-GB" sz="800" dirty="0" smtClean="0"/>
              <a:t>Minister for Learning, Science and Scotland’s Languages</a:t>
            </a:r>
            <a:endParaRPr lang="en-GB" sz="8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7444" y="6195501"/>
            <a:ext cx="626552" cy="626552"/>
          </a:xfrm>
          <a:prstGeom prst="rect">
            <a:avLst/>
          </a:prstGeom>
        </p:spPr>
      </p:pic>
      <p:pic>
        <p:nvPicPr>
          <p:cNvPr id="14" name="Picture 13" descr="Creative_Scotland_bw.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4204" y="6323303"/>
            <a:ext cx="625928" cy="410978"/>
          </a:xfrm>
          <a:prstGeom prst="rect">
            <a:avLst/>
          </a:prstGeom>
        </p:spPr>
      </p:pic>
      <p:pic>
        <p:nvPicPr>
          <p:cNvPr id="15" name="Picture 3" descr="ES Logo.tif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7573" y="6294818"/>
            <a:ext cx="887300" cy="50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4873" y="6307676"/>
            <a:ext cx="457200" cy="4572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4278" y="6317136"/>
            <a:ext cx="457200" cy="4572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3941" y="6339688"/>
            <a:ext cx="634963" cy="412095"/>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40030" y="6347803"/>
            <a:ext cx="988483" cy="361980"/>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47086" y="6321184"/>
            <a:ext cx="758525" cy="415217"/>
          </a:xfrm>
          <a:prstGeom prst="rect">
            <a:avLst/>
          </a:prstGeom>
        </p:spPr>
      </p:pic>
    </p:spTree>
    <p:extLst>
      <p:ext uri="{BB962C8B-B14F-4D97-AF65-F5344CB8AC3E}">
        <p14:creationId xmlns:p14="http://schemas.microsoft.com/office/powerpoint/2010/main" val="3184889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00063" y="706821"/>
            <a:ext cx="8229600" cy="711200"/>
          </a:xfrm>
        </p:spPr>
        <p:txBody>
          <a:bodyPr>
            <a:normAutofit fontScale="90000"/>
          </a:bodyPr>
          <a:lstStyle/>
          <a:p>
            <a:pPr algn="ctr"/>
            <a:r>
              <a:rPr lang="en-GB" dirty="0">
                <a:latin typeface="Arial" charset="0"/>
              </a:rPr>
              <a:t>Curriculum </a:t>
            </a:r>
            <a:r>
              <a:rPr lang="en-GB" dirty="0" smtClean="0">
                <a:latin typeface="Arial" charset="0"/>
              </a:rPr>
              <a:t>Impact Report</a:t>
            </a:r>
            <a:endParaRPr lang="en-GB" dirty="0">
              <a:latin typeface="Arial" charset="0"/>
            </a:endParaRPr>
          </a:p>
        </p:txBody>
      </p:sp>
      <p:sp>
        <p:nvSpPr>
          <p:cNvPr id="2" name="Content Placeholder 1"/>
          <p:cNvSpPr>
            <a:spLocks noGrp="1"/>
          </p:cNvSpPr>
          <p:nvPr>
            <p:ph idx="1"/>
          </p:nvPr>
        </p:nvSpPr>
        <p:spPr>
          <a:xfrm>
            <a:off x="539750" y="4008582"/>
            <a:ext cx="8229600" cy="1510667"/>
          </a:xfrm>
        </p:spPr>
        <p:txBody>
          <a:bodyPr>
            <a:normAutofit fontScale="92500"/>
          </a:bodyPr>
          <a:lstStyle/>
          <a:p>
            <a:pPr marL="457200" lvl="1" indent="0" algn="ctr">
              <a:buNone/>
              <a:defRPr/>
            </a:pPr>
            <a:r>
              <a:rPr lang="en-US" dirty="0" smtClean="0"/>
              <a:t>What is creativity? What are creativity skills?</a:t>
            </a:r>
          </a:p>
          <a:p>
            <a:pPr marL="457200" lvl="1" indent="0" algn="ctr">
              <a:buNone/>
              <a:defRPr/>
            </a:pPr>
            <a:r>
              <a:rPr lang="en-US" dirty="0" smtClean="0"/>
              <a:t>Why are they so important?</a:t>
            </a:r>
          </a:p>
          <a:p>
            <a:pPr marL="457200" lvl="1" indent="0" algn="ctr">
              <a:buNone/>
              <a:defRPr/>
            </a:pPr>
            <a:r>
              <a:rPr lang="en-US" dirty="0" smtClean="0"/>
              <a:t>Are they being developed in schools across Scotland?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600" y="1611985"/>
            <a:ext cx="4000500" cy="2095500"/>
          </a:xfrm>
          <a:prstGeom prst="rect">
            <a:avLst/>
          </a:prstGeom>
        </p:spPr>
      </p:pic>
    </p:spTree>
    <p:extLst>
      <p:ext uri="{BB962C8B-B14F-4D97-AF65-F5344CB8AC3E}">
        <p14:creationId xmlns:p14="http://schemas.microsoft.com/office/powerpoint/2010/main" val="1046487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920880" cy="1224135"/>
          </a:xfrm>
        </p:spPr>
        <p:txBody>
          <a:bodyPr>
            <a:normAutofit/>
          </a:bodyPr>
          <a:lstStyle/>
          <a:p>
            <a:r>
              <a:rPr lang="en-GB" sz="3600" dirty="0" smtClean="0">
                <a:solidFill>
                  <a:srgbClr val="00383E"/>
                </a:solidFill>
              </a:rPr>
              <a:t>Definitions and key messages</a:t>
            </a:r>
            <a:endParaRPr lang="en-GB" sz="3600" dirty="0">
              <a:solidFill>
                <a:srgbClr val="00383E"/>
              </a:solidFill>
            </a:endParaRPr>
          </a:p>
        </p:txBody>
      </p:sp>
      <p:pic>
        <p:nvPicPr>
          <p:cNvPr id="4" name="Picture 3" descr="ES Logo.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651351"/>
            <a:ext cx="1686960" cy="9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reative_Scotland_b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48" y="5700023"/>
            <a:ext cx="1213492" cy="796767"/>
          </a:xfrm>
          <a:prstGeom prst="rect">
            <a:avLst/>
          </a:prstGeom>
        </p:spPr>
      </p:pic>
      <p:sp>
        <p:nvSpPr>
          <p:cNvPr id="3" name="Rectangle 2"/>
          <p:cNvSpPr/>
          <p:nvPr/>
        </p:nvSpPr>
        <p:spPr>
          <a:xfrm>
            <a:off x="1115616" y="2204864"/>
            <a:ext cx="7416824" cy="2215991"/>
          </a:xfrm>
          <a:prstGeom prst="rect">
            <a:avLst/>
          </a:prstGeom>
        </p:spPr>
        <p:txBody>
          <a:bodyPr wrap="square">
            <a:spAutoFit/>
          </a:bodyPr>
          <a:lstStyle/>
          <a:p>
            <a:r>
              <a:rPr lang="en-US" sz="2400" dirty="0" smtClean="0">
                <a:solidFill>
                  <a:srgbClr val="007D8A"/>
                </a:solidFill>
              </a:rPr>
              <a:t>Creativity is a process which generates ideas that have value to the individual. It involves looking at familiar things with a fresh eye, examining problems with an open mind, making connections, learning from mistakes and using imagination to explore new possibilities. </a:t>
            </a:r>
          </a:p>
          <a:p>
            <a:endParaRPr lang="en-US" dirty="0">
              <a:solidFill>
                <a:srgbClr val="007D8A"/>
              </a:solidFill>
            </a:endParaRPr>
          </a:p>
        </p:txBody>
      </p:sp>
    </p:spTree>
    <p:extLst>
      <p:ext uri="{BB962C8B-B14F-4D97-AF65-F5344CB8AC3E}">
        <p14:creationId xmlns:p14="http://schemas.microsoft.com/office/powerpoint/2010/main" val="4028343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920880" cy="1224135"/>
          </a:xfrm>
        </p:spPr>
        <p:txBody>
          <a:bodyPr>
            <a:normAutofit/>
          </a:bodyPr>
          <a:lstStyle/>
          <a:p>
            <a:r>
              <a:rPr lang="en-GB" sz="3600" dirty="0" smtClean="0">
                <a:solidFill>
                  <a:srgbClr val="00383E"/>
                </a:solidFill>
              </a:rPr>
              <a:t>Creativity Skills</a:t>
            </a:r>
            <a:endParaRPr lang="en-GB" sz="3600" dirty="0">
              <a:solidFill>
                <a:srgbClr val="00383E"/>
              </a:solidFill>
            </a:endParaRPr>
          </a:p>
        </p:txBody>
      </p:sp>
      <p:pic>
        <p:nvPicPr>
          <p:cNvPr id="4" name="Picture 3" descr="ES Logo.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651351"/>
            <a:ext cx="1686960" cy="9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2688656"/>
            <a:ext cx="8856984" cy="2954655"/>
          </a:xfrm>
          <a:prstGeom prst="rect">
            <a:avLst/>
          </a:prstGeom>
        </p:spPr>
        <p:txBody>
          <a:bodyPr wrap="square">
            <a:spAutoFit/>
          </a:bodyPr>
          <a:lstStyle/>
          <a:p>
            <a:pPr marL="571500" lvl="2">
              <a:lnSpc>
                <a:spcPct val="150000"/>
              </a:lnSpc>
            </a:pPr>
            <a:r>
              <a:rPr lang="en-GB" sz="2400" b="1" dirty="0" smtClean="0">
                <a:solidFill>
                  <a:srgbClr val="007D8A"/>
                </a:solidFill>
              </a:rPr>
              <a:t>Curiosity  	 Open-mindedness     Imagination     Problem Solving </a:t>
            </a:r>
          </a:p>
          <a:p>
            <a:pPr marL="571500" lvl="2">
              <a:lnSpc>
                <a:spcPct val="150000"/>
              </a:lnSpc>
            </a:pPr>
            <a:endParaRPr lang="en-GB" sz="2000" dirty="0" smtClean="0">
              <a:solidFill>
                <a:srgbClr val="007D8A"/>
              </a:solidFill>
            </a:endParaRPr>
          </a:p>
          <a:p>
            <a:pPr marL="571500" lvl="2">
              <a:lnSpc>
                <a:spcPct val="150000"/>
              </a:lnSpc>
            </a:pPr>
            <a:endParaRPr lang="en-GB" sz="2000" dirty="0">
              <a:solidFill>
                <a:srgbClr val="007D8A"/>
              </a:solidFill>
            </a:endParaRPr>
          </a:p>
          <a:p>
            <a:pPr marL="571500" lvl="2" algn="ctr">
              <a:lnSpc>
                <a:spcPct val="150000"/>
              </a:lnSpc>
            </a:pPr>
            <a:r>
              <a:rPr lang="en-GB" sz="2400" dirty="0" smtClean="0">
                <a:solidFill>
                  <a:srgbClr val="007D8A"/>
                </a:solidFill>
              </a:rPr>
              <a:t>Creative individuals are </a:t>
            </a:r>
            <a:r>
              <a:rPr lang="en-GB" sz="2400" b="1" dirty="0" smtClean="0">
                <a:solidFill>
                  <a:srgbClr val="007D8A"/>
                </a:solidFill>
              </a:rPr>
              <a:t>confident</a:t>
            </a:r>
            <a:r>
              <a:rPr lang="en-GB" sz="2400" dirty="0" smtClean="0">
                <a:solidFill>
                  <a:srgbClr val="007D8A"/>
                </a:solidFill>
              </a:rPr>
              <a:t> in their right and ability to influence change</a:t>
            </a:r>
          </a:p>
          <a:p>
            <a:endParaRPr lang="en-US" dirty="0">
              <a:solidFill>
                <a:srgbClr val="007D8A"/>
              </a:solidFill>
            </a:endParaRPr>
          </a:p>
        </p:txBody>
      </p:sp>
      <p:pic>
        <p:nvPicPr>
          <p:cNvPr id="5" name="Picture 4" descr="Creative_Scotland_b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48" y="5700023"/>
            <a:ext cx="1213492" cy="796767"/>
          </a:xfrm>
          <a:prstGeom prst="rect">
            <a:avLst/>
          </a:prstGeom>
        </p:spPr>
      </p:pic>
      <p:sp>
        <p:nvSpPr>
          <p:cNvPr id="6" name="Rectangle 5"/>
          <p:cNvSpPr/>
          <p:nvPr/>
        </p:nvSpPr>
        <p:spPr>
          <a:xfrm>
            <a:off x="3431638" y="1196752"/>
            <a:ext cx="2420021" cy="369332"/>
          </a:xfrm>
          <a:prstGeom prst="rect">
            <a:avLst/>
          </a:prstGeom>
        </p:spPr>
        <p:txBody>
          <a:bodyPr wrap="none">
            <a:spAutoFit/>
          </a:bodyPr>
          <a:lstStyle/>
          <a:p>
            <a:pPr algn="ctr"/>
            <a:r>
              <a:rPr lang="en-GB" dirty="0" smtClean="0">
                <a:solidFill>
                  <a:srgbClr val="00383E"/>
                </a:solidFill>
              </a:rPr>
              <a:t>The Responsibility of All</a:t>
            </a:r>
          </a:p>
        </p:txBody>
      </p:sp>
    </p:spTree>
    <p:extLst>
      <p:ext uri="{BB962C8B-B14F-4D97-AF65-F5344CB8AC3E}">
        <p14:creationId xmlns:p14="http://schemas.microsoft.com/office/powerpoint/2010/main" val="2517648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9354" y="980728"/>
            <a:ext cx="10529866" cy="5040559"/>
          </a:xfrm>
        </p:spPr>
      </p:pic>
    </p:spTree>
    <p:extLst>
      <p:ext uri="{BB962C8B-B14F-4D97-AF65-F5344CB8AC3E}">
        <p14:creationId xmlns:p14="http://schemas.microsoft.com/office/powerpoint/2010/main" val="1926648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0" y="1226499"/>
            <a:ext cx="9828584" cy="4792290"/>
          </a:xfrm>
          <a:prstGeom prst="rect">
            <a:avLst/>
          </a:prstGeom>
        </p:spPr>
      </p:pic>
    </p:spTree>
    <p:extLst>
      <p:ext uri="{BB962C8B-B14F-4D97-AF65-F5344CB8AC3E}">
        <p14:creationId xmlns:p14="http://schemas.microsoft.com/office/powerpoint/2010/main" val="1742878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1247280"/>
            <a:ext cx="9452311" cy="4814976"/>
          </a:xfrm>
          <a:prstGeom prst="rect">
            <a:avLst/>
          </a:prstGeom>
        </p:spPr>
      </p:pic>
    </p:spTree>
    <p:extLst>
      <p:ext uri="{BB962C8B-B14F-4D97-AF65-F5344CB8AC3E}">
        <p14:creationId xmlns:p14="http://schemas.microsoft.com/office/powerpoint/2010/main" val="3928862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247280"/>
            <a:ext cx="10605536" cy="4814976"/>
          </a:xfrm>
          <a:prstGeom prst="rect">
            <a:avLst/>
          </a:prstGeom>
        </p:spPr>
      </p:pic>
    </p:spTree>
    <p:extLst>
      <p:ext uri="{BB962C8B-B14F-4D97-AF65-F5344CB8AC3E}">
        <p14:creationId xmlns:p14="http://schemas.microsoft.com/office/powerpoint/2010/main" val="706211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920880" cy="1224135"/>
          </a:xfrm>
        </p:spPr>
        <p:txBody>
          <a:bodyPr>
            <a:normAutofit/>
          </a:bodyPr>
          <a:lstStyle/>
          <a:p>
            <a:r>
              <a:rPr lang="en-GB" sz="3600" dirty="0" smtClean="0">
                <a:solidFill>
                  <a:srgbClr val="00383E"/>
                </a:solidFill>
              </a:rPr>
              <a:t>Creativity Skills</a:t>
            </a:r>
            <a:endParaRPr lang="en-GB" sz="3600" dirty="0">
              <a:solidFill>
                <a:srgbClr val="00383E"/>
              </a:solidFill>
            </a:endParaRPr>
          </a:p>
        </p:txBody>
      </p:sp>
      <p:pic>
        <p:nvPicPr>
          <p:cNvPr id="4" name="Picture 3" descr="ES Logo.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651351"/>
            <a:ext cx="1686960" cy="9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reative_Scotland_b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48" y="5700023"/>
            <a:ext cx="1213492" cy="796767"/>
          </a:xfrm>
          <a:prstGeom prst="rect">
            <a:avLst/>
          </a:prstGeom>
        </p:spPr>
      </p:pic>
      <p:sp>
        <p:nvSpPr>
          <p:cNvPr id="6" name="TextBox 1"/>
          <p:cNvSpPr txBox="1">
            <a:spLocks noChangeArrowheads="1"/>
          </p:cNvSpPr>
          <p:nvPr/>
        </p:nvSpPr>
        <p:spPr bwMode="auto">
          <a:xfrm>
            <a:off x="412574" y="1353584"/>
            <a:ext cx="4032448"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600" dirty="0">
                <a:solidFill>
                  <a:srgbClr val="007D8A"/>
                </a:solidFill>
                <a:latin typeface="+mn-lt"/>
              </a:rPr>
              <a:t>Being curious</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Registering patterns and anomalies</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Drawing on previous knowledge</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Researching productively</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Formulating good questions</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Defining problems</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Exploring multiple viewpoints</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Functioning with uncertainty</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Lateral thinking</a:t>
            </a:r>
          </a:p>
          <a:p>
            <a:pPr eaLnBrk="1" hangingPunct="1"/>
            <a:endParaRPr lang="en-GB" sz="1000" dirty="0">
              <a:solidFill>
                <a:srgbClr val="000000"/>
              </a:solidFill>
              <a:latin typeface="+mn-lt"/>
            </a:endParaRPr>
          </a:p>
          <a:p>
            <a:pPr eaLnBrk="1" hangingPunct="1"/>
            <a:r>
              <a:rPr lang="en-GB" sz="2000" dirty="0">
                <a:solidFill>
                  <a:srgbClr val="000000"/>
                </a:solidFill>
                <a:latin typeface="+mn-lt"/>
              </a:rPr>
              <a:t> </a:t>
            </a:r>
            <a:endParaRPr lang="en-GB" sz="3600" dirty="0">
              <a:solidFill>
                <a:srgbClr val="000000"/>
              </a:solidFill>
              <a:latin typeface="+mn-lt"/>
            </a:endParaRPr>
          </a:p>
          <a:p>
            <a:pPr eaLnBrk="1" hangingPunct="1"/>
            <a:endParaRPr lang="en-US" sz="3600" dirty="0"/>
          </a:p>
        </p:txBody>
      </p:sp>
      <p:sp>
        <p:nvSpPr>
          <p:cNvPr id="8" name="TextBox 2"/>
          <p:cNvSpPr txBox="1">
            <a:spLocks noChangeArrowheads="1"/>
          </p:cNvSpPr>
          <p:nvPr/>
        </p:nvSpPr>
        <p:spPr bwMode="auto">
          <a:xfrm>
            <a:off x="4645139" y="1382142"/>
            <a:ext cx="400539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600" dirty="0">
                <a:solidFill>
                  <a:srgbClr val="007D8A"/>
                </a:solidFill>
                <a:latin typeface="+mn-lt"/>
              </a:rPr>
              <a:t>Hypothesising</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Synthesising and refining multiple options and viewpoints</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Inventing</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Crafting, delivering and presenting solutions</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Applying discipline and resilience</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Evaluating impact and success of solutions</a:t>
            </a:r>
          </a:p>
          <a:p>
            <a:pPr eaLnBrk="1" hangingPunct="1"/>
            <a:endParaRPr lang="en-GB" sz="1600" dirty="0">
              <a:solidFill>
                <a:srgbClr val="007D8A"/>
              </a:solidFill>
              <a:latin typeface="+mn-lt"/>
            </a:endParaRPr>
          </a:p>
          <a:p>
            <a:pPr eaLnBrk="1" hangingPunct="1"/>
            <a:r>
              <a:rPr lang="en-GB" sz="1600" dirty="0">
                <a:solidFill>
                  <a:srgbClr val="007D8A"/>
                </a:solidFill>
                <a:latin typeface="+mn-lt"/>
              </a:rPr>
              <a:t>Identifying next steps in refinement or development process</a:t>
            </a:r>
          </a:p>
          <a:p>
            <a:pPr eaLnBrk="1" hangingPunct="1"/>
            <a:r>
              <a:rPr lang="en-GB" sz="3200" dirty="0">
                <a:solidFill>
                  <a:srgbClr val="000000"/>
                </a:solidFill>
              </a:rPr>
              <a:t> </a:t>
            </a:r>
          </a:p>
        </p:txBody>
      </p:sp>
    </p:spTree>
    <p:extLst>
      <p:ext uri="{BB962C8B-B14F-4D97-AF65-F5344CB8AC3E}">
        <p14:creationId xmlns:p14="http://schemas.microsoft.com/office/powerpoint/2010/main" val="4212041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475" y="0"/>
            <a:ext cx="5911049" cy="6858000"/>
          </a:xfrm>
          <a:prstGeom prst="rect">
            <a:avLst/>
          </a:prstGeom>
        </p:spPr>
      </p:pic>
      <p:sp>
        <p:nvSpPr>
          <p:cNvPr id="3" name="TextBox 2"/>
          <p:cNvSpPr txBox="1"/>
          <p:nvPr/>
        </p:nvSpPr>
        <p:spPr>
          <a:xfrm rot="16200000">
            <a:off x="-1765387" y="3012475"/>
            <a:ext cx="4939173" cy="646331"/>
          </a:xfrm>
          <a:prstGeom prst="rect">
            <a:avLst/>
          </a:prstGeom>
          <a:noFill/>
        </p:spPr>
        <p:txBody>
          <a:bodyPr wrap="none" rtlCol="0">
            <a:spAutoFit/>
          </a:bodyPr>
          <a:lstStyle/>
          <a:p>
            <a:r>
              <a:rPr lang="en-GB" sz="3600" dirty="0" smtClean="0"/>
              <a:t>Building the Curriculum 4</a:t>
            </a:r>
            <a:endParaRPr lang="en-GB" sz="3600" dirty="0"/>
          </a:p>
        </p:txBody>
      </p:sp>
    </p:spTree>
    <p:extLst>
      <p:ext uri="{BB962C8B-B14F-4D97-AF65-F5344CB8AC3E}">
        <p14:creationId xmlns:p14="http://schemas.microsoft.com/office/powerpoint/2010/main" val="3454260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 Logo.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651351"/>
            <a:ext cx="1686960" cy="9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reative_Scotland_b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48" y="5700023"/>
            <a:ext cx="1213492" cy="796767"/>
          </a:xfrm>
          <a:prstGeom prst="rect">
            <a:avLst/>
          </a:prstGeom>
        </p:spPr>
      </p:pic>
      <p:pic>
        <p:nvPicPr>
          <p:cNvPr id="2050" name="Picture 2" descr="C:\Users\u416288\Documents\Presentations\Big Picture Infographic cli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3225"/>
            <a:ext cx="9180512" cy="686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920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1" y="2171672"/>
            <a:ext cx="4344370" cy="3661293"/>
          </a:xfrm>
          <a:prstGeom prst="rect">
            <a:avLst/>
          </a:prstGeom>
        </p:spPr>
      </p:pic>
      <p:pic>
        <p:nvPicPr>
          <p:cNvPr id="5" name="Picture 4" descr="fx_Bloom_New.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55859"/>
            <a:ext cx="4104456" cy="3549405"/>
          </a:xfrm>
          <a:prstGeom prst="rect">
            <a:avLst/>
          </a:prstGeom>
        </p:spPr>
      </p:pic>
      <p:sp>
        <p:nvSpPr>
          <p:cNvPr id="6" name="Title 1"/>
          <p:cNvSpPr txBox="1">
            <a:spLocks/>
          </p:cNvSpPr>
          <p:nvPr/>
        </p:nvSpPr>
        <p:spPr>
          <a:xfrm>
            <a:off x="611560" y="116632"/>
            <a:ext cx="7920880" cy="12241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383E"/>
                </a:solidFill>
              </a:rPr>
              <a:t>Bloom’s and Maslow’s</a:t>
            </a:r>
            <a:endParaRPr lang="en-GB" sz="3600" dirty="0">
              <a:solidFill>
                <a:srgbClr val="00383E"/>
              </a:solidFill>
            </a:endParaRPr>
          </a:p>
        </p:txBody>
      </p:sp>
    </p:spTree>
    <p:extLst>
      <p:ext uri="{BB962C8B-B14F-4D97-AF65-F5344CB8AC3E}">
        <p14:creationId xmlns:p14="http://schemas.microsoft.com/office/powerpoint/2010/main" val="307487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920880" cy="1224135"/>
          </a:xfrm>
        </p:spPr>
        <p:txBody>
          <a:bodyPr>
            <a:normAutofit/>
          </a:bodyPr>
          <a:lstStyle/>
          <a:p>
            <a:r>
              <a:rPr lang="en-GB" sz="3600" dirty="0" smtClean="0">
                <a:solidFill>
                  <a:srgbClr val="00383E"/>
                </a:solidFill>
              </a:rPr>
              <a:t>Definitions and key messages</a:t>
            </a:r>
            <a:endParaRPr lang="en-GB" sz="3600" dirty="0">
              <a:solidFill>
                <a:srgbClr val="00383E"/>
              </a:solidFill>
            </a:endParaRPr>
          </a:p>
        </p:txBody>
      </p:sp>
      <p:pic>
        <p:nvPicPr>
          <p:cNvPr id="4" name="Picture 3" descr="ES Logo.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651351"/>
            <a:ext cx="1686960" cy="9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reative_Scotland_b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48" y="5700023"/>
            <a:ext cx="1213492" cy="796767"/>
          </a:xfrm>
          <a:prstGeom prst="rect">
            <a:avLst/>
          </a:prstGeom>
        </p:spPr>
      </p:pic>
      <p:sp>
        <p:nvSpPr>
          <p:cNvPr id="3" name="Rectangle 2"/>
          <p:cNvSpPr/>
          <p:nvPr/>
        </p:nvSpPr>
        <p:spPr>
          <a:xfrm>
            <a:off x="611560" y="1772816"/>
            <a:ext cx="7848872" cy="1908215"/>
          </a:xfrm>
          <a:prstGeom prst="rect">
            <a:avLst/>
          </a:prstGeom>
        </p:spPr>
        <p:txBody>
          <a:bodyPr wrap="square">
            <a:spAutoFit/>
          </a:bodyPr>
          <a:lstStyle/>
          <a:p>
            <a:endParaRPr lang="en-US" dirty="0" smtClean="0">
              <a:solidFill>
                <a:srgbClr val="007D8A"/>
              </a:solidFill>
            </a:endParaRPr>
          </a:p>
          <a:p>
            <a:pPr lvl="0"/>
            <a:r>
              <a:rPr lang="en-US" sz="2000" b="1" dirty="0" smtClean="0">
                <a:solidFill>
                  <a:srgbClr val="007D8A"/>
                </a:solidFill>
              </a:rPr>
              <a:t>Creative Learning:      </a:t>
            </a:r>
            <a:r>
              <a:rPr lang="en-GB" sz="2000" dirty="0" smtClean="0">
                <a:solidFill>
                  <a:srgbClr val="007D8A"/>
                </a:solidFill>
              </a:rPr>
              <a:t>Learners </a:t>
            </a:r>
            <a:r>
              <a:rPr lang="en-GB" sz="2000" dirty="0">
                <a:solidFill>
                  <a:srgbClr val="007D8A"/>
                </a:solidFill>
              </a:rPr>
              <a:t>are using their creativity skills </a:t>
            </a:r>
          </a:p>
          <a:p>
            <a:endParaRPr lang="en-US" sz="2000" dirty="0" smtClean="0">
              <a:solidFill>
                <a:srgbClr val="007D8A"/>
              </a:solidFill>
            </a:endParaRPr>
          </a:p>
          <a:p>
            <a:pPr lvl="0"/>
            <a:r>
              <a:rPr lang="en-US" sz="2000" b="1" dirty="0" smtClean="0">
                <a:solidFill>
                  <a:srgbClr val="007D8A"/>
                </a:solidFill>
              </a:rPr>
              <a:t>Creative Teaching:      </a:t>
            </a:r>
            <a:r>
              <a:rPr lang="en-US" sz="2000" dirty="0" smtClean="0">
                <a:solidFill>
                  <a:srgbClr val="007D8A"/>
                </a:solidFill>
              </a:rPr>
              <a:t>L</a:t>
            </a:r>
            <a:r>
              <a:rPr lang="en-GB" sz="2000" dirty="0" smtClean="0">
                <a:solidFill>
                  <a:srgbClr val="007D8A"/>
                </a:solidFill>
              </a:rPr>
              <a:t>earning </a:t>
            </a:r>
            <a:r>
              <a:rPr lang="en-GB" sz="2000" dirty="0">
                <a:solidFill>
                  <a:srgbClr val="007D8A"/>
                </a:solidFill>
              </a:rPr>
              <a:t>providers are using their creativity skills</a:t>
            </a:r>
          </a:p>
          <a:p>
            <a:endParaRPr lang="en-US" sz="2000" dirty="0" smtClean="0">
              <a:solidFill>
                <a:srgbClr val="007D8A"/>
              </a:solidFill>
            </a:endParaRPr>
          </a:p>
          <a:p>
            <a:r>
              <a:rPr lang="en-US" sz="2000" b="1" dirty="0" smtClean="0">
                <a:solidFill>
                  <a:srgbClr val="007D8A"/>
                </a:solidFill>
              </a:rPr>
              <a:t>Creative Change:        </a:t>
            </a:r>
            <a:r>
              <a:rPr lang="en-US" sz="2000" dirty="0" smtClean="0">
                <a:solidFill>
                  <a:srgbClr val="007D8A"/>
                </a:solidFill>
              </a:rPr>
              <a:t>Using creativity skills for planning and improvement </a:t>
            </a:r>
          </a:p>
        </p:txBody>
      </p:sp>
    </p:spTree>
    <p:extLst>
      <p:ext uri="{BB962C8B-B14F-4D97-AF65-F5344CB8AC3E}">
        <p14:creationId xmlns:p14="http://schemas.microsoft.com/office/powerpoint/2010/main" val="2014094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59192" y="901834"/>
            <a:ext cx="11213553" cy="4198563"/>
          </a:xfrm>
          <a:prstGeom prst="rect">
            <a:avLst/>
          </a:prstGeom>
        </p:spPr>
      </p:pic>
    </p:spTree>
    <p:extLst>
      <p:ext uri="{BB962C8B-B14F-4D97-AF65-F5344CB8AC3E}">
        <p14:creationId xmlns:p14="http://schemas.microsoft.com/office/powerpoint/2010/main" val="2553019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8950" y="3244334"/>
            <a:ext cx="6516728" cy="584776"/>
          </a:xfrm>
          <a:prstGeom prst="rect">
            <a:avLst/>
          </a:prstGeom>
        </p:spPr>
        <p:txBody>
          <a:bodyPr wrap="none">
            <a:spAutoFit/>
          </a:bodyPr>
          <a:lstStyle/>
          <a:p>
            <a:r>
              <a:rPr lang="en-US" sz="3200" dirty="0" smtClean="0"/>
              <a:t>What </a:t>
            </a:r>
            <a:r>
              <a:rPr lang="en-US" sz="3200" dirty="0"/>
              <a:t>if... we had 7 fingers and 3 legs?</a:t>
            </a:r>
          </a:p>
        </p:txBody>
      </p:sp>
    </p:spTree>
    <p:extLst>
      <p:ext uri="{BB962C8B-B14F-4D97-AF65-F5344CB8AC3E}">
        <p14:creationId xmlns:p14="http://schemas.microsoft.com/office/powerpoint/2010/main" val="3929458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2666" y="2567226"/>
            <a:ext cx="6011333" cy="1077218"/>
          </a:xfrm>
          <a:prstGeom prst="rect">
            <a:avLst/>
          </a:prstGeom>
        </p:spPr>
        <p:txBody>
          <a:bodyPr wrap="square">
            <a:spAutoFit/>
          </a:bodyPr>
          <a:lstStyle/>
          <a:p>
            <a:r>
              <a:rPr lang="en-US" sz="3200" dirty="0" smtClean="0"/>
              <a:t>What </a:t>
            </a:r>
            <a:r>
              <a:rPr lang="en-US" sz="3200" dirty="0"/>
              <a:t>do a mouse and a refrigerator have in common</a:t>
            </a:r>
            <a:r>
              <a:rPr lang="en-US" sz="3200" dirty="0" smtClean="0"/>
              <a:t>?</a:t>
            </a:r>
          </a:p>
        </p:txBody>
      </p:sp>
    </p:spTree>
    <p:extLst>
      <p:ext uri="{BB962C8B-B14F-4D97-AF65-F5344CB8AC3E}">
        <p14:creationId xmlns:p14="http://schemas.microsoft.com/office/powerpoint/2010/main" val="1724810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761" y="1230126"/>
            <a:ext cx="8229600" cy="4738188"/>
          </a:xfrm>
        </p:spPr>
        <p:txBody>
          <a:bodyPr>
            <a:normAutofit fontScale="92500" lnSpcReduction="10000"/>
          </a:bodyPr>
          <a:lstStyle/>
          <a:p>
            <a:pPr marL="457200" lvl="1" indent="0">
              <a:buNone/>
            </a:pPr>
            <a:r>
              <a:rPr lang="en-GB" dirty="0"/>
              <a:t>“ Success in love involves… wisdom, intelligence and creativity. Creativity is needed because relationships and the circumstances in which they unfold change over time. Couples who cannot be flexible in adapting to those circumstances, and to the changes that inevitably happen because of the trajectories of the various components of love are different over time, are more likely to be in failing relationships.”</a:t>
            </a:r>
          </a:p>
          <a:p>
            <a:pPr marL="0" indent="0" algn="r">
              <a:buNone/>
            </a:pPr>
            <a:endParaRPr lang="en-GB" sz="2400" dirty="0" smtClean="0"/>
          </a:p>
          <a:p>
            <a:pPr marL="0" indent="0" algn="r">
              <a:buNone/>
            </a:pPr>
            <a:r>
              <a:rPr lang="en-GB" sz="2400" dirty="0" smtClean="0"/>
              <a:t>Robert </a:t>
            </a:r>
            <a:r>
              <a:rPr lang="en-GB" sz="2400" dirty="0"/>
              <a:t>J. </a:t>
            </a:r>
            <a:r>
              <a:rPr lang="en-GB" sz="2400" dirty="0" smtClean="0"/>
              <a:t>Sternberg</a:t>
            </a:r>
            <a:endParaRPr lang="en-GB" sz="2400" dirty="0"/>
          </a:p>
          <a:p>
            <a:pPr marL="0" indent="0" algn="r">
              <a:buNone/>
            </a:pPr>
            <a:r>
              <a:rPr lang="en-GB" sz="2400" dirty="0" smtClean="0"/>
              <a:t>Professor </a:t>
            </a:r>
            <a:r>
              <a:rPr lang="en-GB" sz="2400" dirty="0"/>
              <a:t>of Psychology and </a:t>
            </a:r>
            <a:r>
              <a:rPr lang="en-GB" sz="2400" dirty="0" smtClean="0"/>
              <a:t>Provost</a:t>
            </a:r>
            <a:endParaRPr lang="en-GB" sz="2400" dirty="0"/>
          </a:p>
          <a:p>
            <a:pPr marL="0" indent="0" algn="r">
              <a:buNone/>
            </a:pPr>
            <a:r>
              <a:rPr lang="en-GB" sz="2400" dirty="0" smtClean="0"/>
              <a:t>Oklahoma </a:t>
            </a:r>
            <a:r>
              <a:rPr lang="en-GB" sz="2400" dirty="0"/>
              <a:t>State University </a:t>
            </a:r>
            <a:endParaRPr lang="en-US" sz="2400" dirty="0"/>
          </a:p>
        </p:txBody>
      </p:sp>
    </p:spTree>
    <p:extLst>
      <p:ext uri="{BB962C8B-B14F-4D97-AF65-F5344CB8AC3E}">
        <p14:creationId xmlns:p14="http://schemas.microsoft.com/office/powerpoint/2010/main" val="1855047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620688"/>
            <a:ext cx="6174432" cy="2123658"/>
          </a:xfrm>
          <a:prstGeom prst="rect">
            <a:avLst/>
          </a:prstGeom>
        </p:spPr>
        <p:txBody>
          <a:bodyPr wrap="square">
            <a:spAutoFit/>
          </a:bodyPr>
          <a:lstStyle/>
          <a:p>
            <a:r>
              <a:rPr lang="en-GB" sz="4400" dirty="0" smtClean="0"/>
              <a:t>Do schools kill creativity?</a:t>
            </a:r>
          </a:p>
          <a:p>
            <a:endParaRPr lang="en-GB" sz="4400" dirty="0"/>
          </a:p>
          <a:p>
            <a:pPr algn="r"/>
            <a:r>
              <a:rPr lang="en-GB" sz="4400" dirty="0" smtClean="0"/>
              <a:t>Sir Ken Robinson</a:t>
            </a:r>
            <a:endParaRPr lang="en-GB" sz="4400" dirty="0"/>
          </a:p>
        </p:txBody>
      </p:sp>
      <p:sp>
        <p:nvSpPr>
          <p:cNvPr id="3" name="Rectangle 2"/>
          <p:cNvSpPr/>
          <p:nvPr/>
        </p:nvSpPr>
        <p:spPr>
          <a:xfrm>
            <a:off x="1763688" y="3573016"/>
            <a:ext cx="4572000" cy="584775"/>
          </a:xfrm>
          <a:prstGeom prst="rect">
            <a:avLst/>
          </a:prstGeom>
        </p:spPr>
        <p:txBody>
          <a:bodyPr>
            <a:spAutoFit/>
          </a:bodyPr>
          <a:lstStyle/>
          <a:p>
            <a:r>
              <a:rPr lang="en-GB" sz="3200" dirty="0" smtClean="0"/>
              <a:t>Noise Box</a:t>
            </a:r>
            <a:endParaRPr lang="en-GB" sz="3200" dirty="0"/>
          </a:p>
        </p:txBody>
      </p:sp>
      <p:sp>
        <p:nvSpPr>
          <p:cNvPr id="5" name="Rectangle 4"/>
          <p:cNvSpPr/>
          <p:nvPr/>
        </p:nvSpPr>
        <p:spPr>
          <a:xfrm>
            <a:off x="4427984" y="3577371"/>
            <a:ext cx="4572000" cy="584775"/>
          </a:xfrm>
          <a:prstGeom prst="rect">
            <a:avLst/>
          </a:prstGeom>
        </p:spPr>
        <p:txBody>
          <a:bodyPr>
            <a:spAutoFit/>
          </a:bodyPr>
          <a:lstStyle/>
          <a:p>
            <a:r>
              <a:rPr lang="en-GB" sz="3200" dirty="0" smtClean="0"/>
              <a:t>Number Sequence</a:t>
            </a:r>
            <a:endParaRPr lang="en-GB" sz="3200" dirty="0"/>
          </a:p>
        </p:txBody>
      </p:sp>
      <p:sp>
        <p:nvSpPr>
          <p:cNvPr id="6" name="Rectangle 5"/>
          <p:cNvSpPr/>
          <p:nvPr/>
        </p:nvSpPr>
        <p:spPr>
          <a:xfrm>
            <a:off x="1763688" y="4725144"/>
            <a:ext cx="4572000" cy="584775"/>
          </a:xfrm>
          <a:prstGeom prst="rect">
            <a:avLst/>
          </a:prstGeom>
        </p:spPr>
        <p:txBody>
          <a:bodyPr>
            <a:spAutoFit/>
          </a:bodyPr>
          <a:lstStyle/>
          <a:p>
            <a:r>
              <a:rPr lang="en-GB" sz="3200" dirty="0" smtClean="0"/>
              <a:t>Bureaucracy</a:t>
            </a:r>
            <a:endParaRPr lang="en-GB" sz="3200" dirty="0"/>
          </a:p>
        </p:txBody>
      </p:sp>
      <p:sp>
        <p:nvSpPr>
          <p:cNvPr id="7" name="Rectangle 6"/>
          <p:cNvSpPr/>
          <p:nvPr/>
        </p:nvSpPr>
        <p:spPr>
          <a:xfrm>
            <a:off x="4427984" y="4725144"/>
            <a:ext cx="4572000" cy="584775"/>
          </a:xfrm>
          <a:prstGeom prst="rect">
            <a:avLst/>
          </a:prstGeom>
        </p:spPr>
        <p:txBody>
          <a:bodyPr>
            <a:spAutoFit/>
          </a:bodyPr>
          <a:lstStyle/>
          <a:p>
            <a:r>
              <a:rPr lang="en-GB" sz="3200" dirty="0" smtClean="0"/>
              <a:t>Standardisation</a:t>
            </a:r>
            <a:endParaRPr lang="en-GB" sz="3200" dirty="0"/>
          </a:p>
        </p:txBody>
      </p:sp>
      <p:sp>
        <p:nvSpPr>
          <p:cNvPr id="8" name="Rectangle 7"/>
          <p:cNvSpPr/>
          <p:nvPr/>
        </p:nvSpPr>
        <p:spPr>
          <a:xfrm>
            <a:off x="3600400" y="5661248"/>
            <a:ext cx="4572000" cy="584775"/>
          </a:xfrm>
          <a:prstGeom prst="rect">
            <a:avLst/>
          </a:prstGeom>
        </p:spPr>
        <p:txBody>
          <a:bodyPr>
            <a:spAutoFit/>
          </a:bodyPr>
          <a:lstStyle/>
          <a:p>
            <a:r>
              <a:rPr lang="en-GB" sz="3200" dirty="0" smtClean="0"/>
              <a:t>Exams</a:t>
            </a:r>
            <a:endParaRPr lang="en-GB" sz="3200" dirty="0"/>
          </a:p>
        </p:txBody>
      </p:sp>
    </p:spTree>
    <p:extLst>
      <p:ext uri="{BB962C8B-B14F-4D97-AF65-F5344CB8AC3E}">
        <p14:creationId xmlns:p14="http://schemas.microsoft.com/office/powerpoint/2010/main" val="1916372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0703" y="1224878"/>
            <a:ext cx="8303740" cy="2000548"/>
          </a:xfrm>
          <a:prstGeom prst="rect">
            <a:avLst/>
          </a:prstGeom>
        </p:spPr>
        <p:txBody>
          <a:bodyPr wrap="square">
            <a:spAutoFit/>
          </a:bodyPr>
          <a:lstStyle/>
          <a:p>
            <a:pPr algn="ctr"/>
            <a:r>
              <a:rPr lang="en-GB" sz="4400" dirty="0" smtClean="0"/>
              <a:t>Scotland’s Creative Schools Award</a:t>
            </a:r>
          </a:p>
          <a:p>
            <a:pPr algn="ctr"/>
            <a:endParaRPr lang="en-GB" sz="1600" dirty="0" smtClean="0"/>
          </a:p>
          <a:p>
            <a:pPr algn="ctr"/>
            <a:r>
              <a:rPr lang="en-GB" sz="3200" dirty="0" smtClean="0"/>
              <a:t>The three finalists</a:t>
            </a:r>
          </a:p>
          <a:p>
            <a:pPr algn="ctr"/>
            <a:r>
              <a:rPr lang="en-GB" sz="3200" dirty="0" smtClean="0"/>
              <a:t>what does a creative school do?</a:t>
            </a:r>
            <a:endParaRPr lang="en-US" dirty="0"/>
          </a:p>
        </p:txBody>
      </p:sp>
    </p:spTree>
    <p:extLst>
      <p:ext uri="{BB962C8B-B14F-4D97-AF65-F5344CB8AC3E}">
        <p14:creationId xmlns:p14="http://schemas.microsoft.com/office/powerpoint/2010/main" val="1413942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621" y="523782"/>
            <a:ext cx="4187941" cy="2585323"/>
          </a:xfrm>
          <a:prstGeom prst="rect">
            <a:avLst/>
          </a:prstGeom>
          <a:noFill/>
        </p:spPr>
        <p:txBody>
          <a:bodyPr wrap="none" rtlCol="0">
            <a:spAutoFit/>
          </a:bodyPr>
          <a:lstStyle/>
          <a:p>
            <a:r>
              <a:rPr lang="en-GB" b="1" dirty="0" err="1" smtClean="0"/>
              <a:t>Dalry</a:t>
            </a:r>
            <a:r>
              <a:rPr lang="en-GB" b="1" dirty="0" smtClean="0"/>
              <a:t> Primary School (Edinburgh)</a:t>
            </a:r>
          </a:p>
          <a:p>
            <a:endParaRPr lang="en-GB" dirty="0"/>
          </a:p>
          <a:p>
            <a:pPr marL="285750" indent="-285750">
              <a:buFont typeface="Arial" pitchFamily="34" charset="0"/>
              <a:buChar char="•"/>
            </a:pPr>
            <a:r>
              <a:rPr lang="en-GB" dirty="0" smtClean="0"/>
              <a:t>Most Multi-cultural school in Edinburgh</a:t>
            </a:r>
          </a:p>
          <a:p>
            <a:pPr marL="285750" indent="-285750">
              <a:buFont typeface="Arial" pitchFamily="34" charset="0"/>
              <a:buChar char="•"/>
            </a:pPr>
            <a:r>
              <a:rPr lang="en-GB" dirty="0" smtClean="0"/>
              <a:t>Language and visuals</a:t>
            </a:r>
          </a:p>
          <a:p>
            <a:pPr marL="285750" indent="-285750">
              <a:buFont typeface="Arial" pitchFamily="34" charset="0"/>
              <a:buChar char="•"/>
            </a:pPr>
            <a:r>
              <a:rPr lang="en-GB" dirty="0" smtClean="0"/>
              <a:t>Every child is a published author</a:t>
            </a:r>
          </a:p>
          <a:p>
            <a:pPr marL="285750" indent="-285750">
              <a:buFont typeface="Arial" pitchFamily="34" charset="0"/>
              <a:buChar char="•"/>
            </a:pPr>
            <a:r>
              <a:rPr lang="en-GB" dirty="0" smtClean="0"/>
              <a:t>Parental engagement</a:t>
            </a:r>
          </a:p>
          <a:p>
            <a:pPr marL="285750" indent="-285750">
              <a:buFont typeface="Arial" pitchFamily="34" charset="0"/>
              <a:buChar char="•"/>
            </a:pPr>
            <a:r>
              <a:rPr lang="en-GB" dirty="0" smtClean="0"/>
              <a:t>Arts Hub</a:t>
            </a:r>
          </a:p>
          <a:p>
            <a:pPr marL="285750" indent="-285750">
              <a:buFont typeface="Arial" pitchFamily="34" charset="0"/>
              <a:buChar char="•"/>
            </a:pPr>
            <a:r>
              <a:rPr lang="en-GB" dirty="0" smtClean="0"/>
              <a:t>Sand</a:t>
            </a:r>
          </a:p>
          <a:p>
            <a:endParaRPr lang="en-GB" dirty="0" smtClean="0"/>
          </a:p>
        </p:txBody>
      </p:sp>
      <p:sp>
        <p:nvSpPr>
          <p:cNvPr id="3" name="TextBox 2"/>
          <p:cNvSpPr txBox="1"/>
          <p:nvPr/>
        </p:nvSpPr>
        <p:spPr>
          <a:xfrm>
            <a:off x="5206322" y="1915299"/>
            <a:ext cx="3637599" cy="2862322"/>
          </a:xfrm>
          <a:prstGeom prst="rect">
            <a:avLst/>
          </a:prstGeom>
          <a:noFill/>
        </p:spPr>
        <p:txBody>
          <a:bodyPr wrap="none" rtlCol="0">
            <a:spAutoFit/>
          </a:bodyPr>
          <a:lstStyle/>
          <a:p>
            <a:r>
              <a:rPr lang="en-GB" b="1" dirty="0" err="1" smtClean="0"/>
              <a:t>Thorntree</a:t>
            </a:r>
            <a:r>
              <a:rPr lang="en-GB" b="1" dirty="0" smtClean="0"/>
              <a:t> Primary School (Glasgow)</a:t>
            </a:r>
          </a:p>
          <a:p>
            <a:endParaRPr lang="en-GB" dirty="0"/>
          </a:p>
          <a:p>
            <a:pPr marL="285750" indent="-285750">
              <a:buFont typeface="Arial" pitchFamily="34" charset="0"/>
              <a:buChar char="•"/>
            </a:pPr>
            <a:r>
              <a:rPr lang="en-GB" dirty="0" smtClean="0"/>
              <a:t>Area of deprivation</a:t>
            </a:r>
          </a:p>
          <a:p>
            <a:pPr marL="285750" indent="-285750">
              <a:buFont typeface="Arial" pitchFamily="34" charset="0"/>
              <a:buChar char="•"/>
            </a:pPr>
            <a:r>
              <a:rPr lang="en-GB" dirty="0" smtClean="0"/>
              <a:t>Traveller children</a:t>
            </a:r>
          </a:p>
          <a:p>
            <a:pPr marL="285750" indent="-285750">
              <a:buFont typeface="Arial" pitchFamily="34" charset="0"/>
              <a:buChar char="•"/>
            </a:pPr>
            <a:r>
              <a:rPr lang="en-GB" dirty="0" smtClean="0"/>
              <a:t>Vast range of activities</a:t>
            </a:r>
          </a:p>
          <a:p>
            <a:pPr marL="285750" indent="-285750">
              <a:buFont typeface="Arial" pitchFamily="34" charset="0"/>
              <a:buChar char="•"/>
            </a:pPr>
            <a:r>
              <a:rPr lang="en-GB" dirty="0" smtClean="0"/>
              <a:t>Assemblies!?</a:t>
            </a:r>
          </a:p>
          <a:p>
            <a:pPr marL="285750" indent="-285750">
              <a:buFont typeface="Arial" pitchFamily="34" charset="0"/>
              <a:buChar char="•"/>
            </a:pPr>
            <a:r>
              <a:rPr lang="en-GB" dirty="0" smtClean="0"/>
              <a:t>Breakfast Club rules</a:t>
            </a:r>
          </a:p>
          <a:p>
            <a:pPr marL="285750" indent="-285750">
              <a:buFont typeface="Arial" pitchFamily="34" charset="0"/>
              <a:buChar char="•"/>
            </a:pPr>
            <a:r>
              <a:rPr lang="en-GB" dirty="0" smtClean="0"/>
              <a:t>Jobs for all</a:t>
            </a:r>
          </a:p>
          <a:p>
            <a:pPr marL="285750" indent="-285750">
              <a:buFont typeface="Arial" pitchFamily="34" charset="0"/>
              <a:buChar char="•"/>
            </a:pPr>
            <a:r>
              <a:rPr lang="en-GB" dirty="0" smtClean="0"/>
              <a:t>‘Up for it-ness’</a:t>
            </a:r>
          </a:p>
          <a:p>
            <a:endParaRPr lang="en-GB" dirty="0" smtClean="0"/>
          </a:p>
        </p:txBody>
      </p:sp>
      <p:sp>
        <p:nvSpPr>
          <p:cNvPr id="4" name="TextBox 3"/>
          <p:cNvSpPr txBox="1"/>
          <p:nvPr/>
        </p:nvSpPr>
        <p:spPr>
          <a:xfrm>
            <a:off x="679620" y="4580928"/>
            <a:ext cx="6576929" cy="1754326"/>
          </a:xfrm>
          <a:prstGeom prst="rect">
            <a:avLst/>
          </a:prstGeom>
          <a:noFill/>
        </p:spPr>
        <p:txBody>
          <a:bodyPr wrap="none" rtlCol="0">
            <a:spAutoFit/>
          </a:bodyPr>
          <a:lstStyle/>
          <a:p>
            <a:r>
              <a:rPr lang="en-GB" b="1" dirty="0" smtClean="0"/>
              <a:t>Drummond Community High School (Edinburgh)</a:t>
            </a:r>
          </a:p>
          <a:p>
            <a:endParaRPr lang="en-GB" dirty="0"/>
          </a:p>
          <a:p>
            <a:pPr marL="285750" indent="-285750">
              <a:buFont typeface="Arial" pitchFamily="34" charset="0"/>
              <a:buChar char="•"/>
            </a:pPr>
            <a:r>
              <a:rPr lang="en-GB" dirty="0" smtClean="0"/>
              <a:t>National galleries of Scotland project – Ways of Seeing</a:t>
            </a:r>
          </a:p>
          <a:p>
            <a:pPr marL="285750" indent="-285750">
              <a:buFont typeface="Arial" pitchFamily="34" charset="0"/>
              <a:buChar char="•"/>
            </a:pPr>
            <a:r>
              <a:rPr lang="en-GB" dirty="0" smtClean="0"/>
              <a:t>Sighted and visually impaired students</a:t>
            </a:r>
          </a:p>
          <a:p>
            <a:pPr marL="285750" indent="-285750">
              <a:buFont typeface="Arial" pitchFamily="34" charset="0"/>
              <a:buChar char="•"/>
            </a:pPr>
            <a:r>
              <a:rPr lang="en-GB" dirty="0" smtClean="0"/>
              <a:t>Guided tour and workshop for younger visually impaired learners</a:t>
            </a:r>
            <a:endParaRPr lang="en-GB" dirty="0"/>
          </a:p>
          <a:p>
            <a:pPr marL="285750" indent="-285750">
              <a:buFont typeface="Arial" pitchFamily="34" charset="0"/>
              <a:buChar char="•"/>
            </a:pPr>
            <a:r>
              <a:rPr lang="en-GB" dirty="0" smtClean="0"/>
              <a:t>Collaborative learning by educators, learners and audience</a:t>
            </a:r>
          </a:p>
        </p:txBody>
      </p:sp>
    </p:spTree>
    <p:extLst>
      <p:ext uri="{BB962C8B-B14F-4D97-AF65-F5344CB8AC3E}">
        <p14:creationId xmlns:p14="http://schemas.microsoft.com/office/powerpoint/2010/main" val="3570312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88024" y="260648"/>
            <a:ext cx="4392488" cy="2554545"/>
          </a:xfrm>
          <a:prstGeom prst="rect">
            <a:avLst/>
          </a:prstGeom>
        </p:spPr>
        <p:txBody>
          <a:bodyPr wrap="square">
            <a:spAutoFit/>
          </a:bodyPr>
          <a:lstStyle/>
          <a:p>
            <a:r>
              <a:rPr lang="en-GB" sz="1600" dirty="0" smtClean="0"/>
              <a:t>“[The Head Teacher] has </a:t>
            </a:r>
            <a:r>
              <a:rPr lang="en-GB" sz="1600" dirty="0"/>
              <a:t>a very clear vision about where he wants the school to go and is very creative in his approach. Working with him is like working with an artist - capturing ideas, being realistic about how to make it happen, working with the staff to get them inspired and trying to make projects happen practically - setting up templates, check lists and funding application outlines</a:t>
            </a:r>
            <a:r>
              <a:rPr lang="en-GB" sz="1600" dirty="0" smtClean="0"/>
              <a:t>.”</a:t>
            </a:r>
          </a:p>
          <a:p>
            <a:pPr algn="r"/>
            <a:r>
              <a:rPr lang="en-GB" sz="1600" dirty="0" smtClean="0"/>
              <a:t>Creative Catalyst</a:t>
            </a:r>
            <a:endParaRPr lang="en-GB" sz="1600" dirty="0"/>
          </a:p>
        </p:txBody>
      </p:sp>
      <p:sp>
        <p:nvSpPr>
          <p:cNvPr id="5" name="Rectangle 4"/>
          <p:cNvSpPr/>
          <p:nvPr/>
        </p:nvSpPr>
        <p:spPr>
          <a:xfrm>
            <a:off x="1979712" y="6009818"/>
            <a:ext cx="2444708" cy="307777"/>
          </a:xfrm>
          <a:prstGeom prst="rect">
            <a:avLst/>
          </a:prstGeom>
        </p:spPr>
        <p:txBody>
          <a:bodyPr wrap="none">
            <a:spAutoFit/>
          </a:bodyPr>
          <a:lstStyle/>
          <a:p>
            <a:r>
              <a:rPr lang="en-GB" sz="1400" dirty="0">
                <a:hlinkClick r:id="rId2"/>
              </a:rPr>
              <a:t>https://vimeo.com/123181899</a:t>
            </a:r>
            <a:endParaRPr lang="en-GB" sz="1400" dirty="0"/>
          </a:p>
        </p:txBody>
      </p:sp>
      <p:sp>
        <p:nvSpPr>
          <p:cNvPr id="6" name="Rectangle 5"/>
          <p:cNvSpPr/>
          <p:nvPr/>
        </p:nvSpPr>
        <p:spPr>
          <a:xfrm>
            <a:off x="1979712" y="6379150"/>
            <a:ext cx="6840760" cy="307777"/>
          </a:xfrm>
          <a:prstGeom prst="rect">
            <a:avLst/>
          </a:prstGeom>
        </p:spPr>
        <p:txBody>
          <a:bodyPr wrap="square">
            <a:spAutoFit/>
          </a:bodyPr>
          <a:lstStyle/>
          <a:p>
            <a:r>
              <a:rPr lang="en-GB" sz="1400" dirty="0">
                <a:hlinkClick r:id="rId3"/>
              </a:rPr>
              <a:t>http://www.ripplearts.co.uk/dalry-primary---a-creative-hub.html</a:t>
            </a:r>
            <a:endParaRPr lang="en-GB" sz="1400" dirty="0"/>
          </a:p>
        </p:txBody>
      </p:sp>
      <p:sp>
        <p:nvSpPr>
          <p:cNvPr id="9" name="Rectangle 8"/>
          <p:cNvSpPr/>
          <p:nvPr/>
        </p:nvSpPr>
        <p:spPr>
          <a:xfrm>
            <a:off x="273518" y="3429000"/>
            <a:ext cx="3290370" cy="2308324"/>
          </a:xfrm>
          <a:prstGeom prst="rect">
            <a:avLst/>
          </a:prstGeom>
          <a:ln>
            <a:solidFill>
              <a:schemeClr val="tx1"/>
            </a:solidFill>
          </a:ln>
        </p:spPr>
        <p:txBody>
          <a:bodyPr wrap="square">
            <a:spAutoFit/>
          </a:bodyPr>
          <a:lstStyle/>
          <a:p>
            <a:r>
              <a:rPr lang="en-GB" sz="1600" dirty="0"/>
              <a:t>We now have ideas of trying to turn the school into a Fringe space, creating a </a:t>
            </a:r>
            <a:r>
              <a:rPr lang="en-GB" sz="1600" dirty="0" smtClean="0"/>
              <a:t>tree house </a:t>
            </a:r>
            <a:r>
              <a:rPr lang="en-GB" sz="1600" dirty="0"/>
              <a:t>internally, a beach and other messy areas that can be used by performers and left for the children to explore and play with</a:t>
            </a:r>
            <a:r>
              <a:rPr lang="en-GB" sz="1600" dirty="0" smtClean="0"/>
              <a:t>.</a:t>
            </a:r>
          </a:p>
          <a:p>
            <a:endParaRPr lang="en-GB" sz="1600" dirty="0"/>
          </a:p>
          <a:p>
            <a:pPr algn="r"/>
            <a:r>
              <a:rPr lang="en-GB" sz="1600" dirty="0" smtClean="0"/>
              <a:t>Educator</a:t>
            </a:r>
            <a:endParaRPr lang="en-GB" sz="1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246"/>
            <a:ext cx="4597920" cy="304919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2983450"/>
            <a:ext cx="5364088" cy="3017300"/>
          </a:xfrm>
          <a:prstGeom prst="rect">
            <a:avLst/>
          </a:prstGeom>
        </p:spPr>
      </p:pic>
    </p:spTree>
    <p:extLst>
      <p:ext uri="{BB962C8B-B14F-4D97-AF65-F5344CB8AC3E}">
        <p14:creationId xmlns:p14="http://schemas.microsoft.com/office/powerpoint/2010/main" val="3938916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920880" cy="1224135"/>
          </a:xfrm>
        </p:spPr>
        <p:txBody>
          <a:bodyPr>
            <a:normAutofit/>
          </a:bodyPr>
          <a:lstStyle/>
          <a:p>
            <a:r>
              <a:rPr lang="en-GB" sz="3600" dirty="0" smtClean="0">
                <a:solidFill>
                  <a:srgbClr val="00383E"/>
                </a:solidFill>
              </a:rPr>
              <a:t>3 Key messages</a:t>
            </a:r>
            <a:endParaRPr lang="en-GB" sz="3600" dirty="0">
              <a:solidFill>
                <a:srgbClr val="00383E"/>
              </a:solidFill>
            </a:endParaRPr>
          </a:p>
        </p:txBody>
      </p:sp>
      <p:pic>
        <p:nvPicPr>
          <p:cNvPr id="4" name="Picture 3" descr="ES Logo.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651351"/>
            <a:ext cx="1686960" cy="9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reative_Scotland_b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48" y="5700023"/>
            <a:ext cx="1213492" cy="796767"/>
          </a:xfrm>
          <a:prstGeom prst="rect">
            <a:avLst/>
          </a:prstGeom>
        </p:spPr>
      </p:pic>
      <p:sp>
        <p:nvSpPr>
          <p:cNvPr id="3" name="Rectangle 2"/>
          <p:cNvSpPr/>
          <p:nvPr/>
        </p:nvSpPr>
        <p:spPr>
          <a:xfrm>
            <a:off x="755576" y="1557108"/>
            <a:ext cx="7848872" cy="3323987"/>
          </a:xfrm>
          <a:prstGeom prst="rect">
            <a:avLst/>
          </a:prstGeom>
        </p:spPr>
        <p:txBody>
          <a:bodyPr wrap="square">
            <a:spAutoFit/>
          </a:bodyPr>
          <a:lstStyle/>
          <a:p>
            <a:r>
              <a:rPr lang="en-GB" sz="2400" dirty="0" smtClean="0">
                <a:solidFill>
                  <a:srgbClr val="007D8A"/>
                </a:solidFill>
              </a:rPr>
              <a:t>Developing creativity </a:t>
            </a:r>
            <a:r>
              <a:rPr lang="en-GB" sz="2400" dirty="0">
                <a:solidFill>
                  <a:srgbClr val="007D8A"/>
                </a:solidFill>
              </a:rPr>
              <a:t>s</a:t>
            </a:r>
            <a:r>
              <a:rPr lang="en-GB" sz="2400" dirty="0" smtClean="0">
                <a:solidFill>
                  <a:srgbClr val="007D8A"/>
                </a:solidFill>
              </a:rPr>
              <a:t>kills can undermine prejudice at a fundamental level</a:t>
            </a:r>
            <a:endParaRPr lang="en-GB" sz="2400" dirty="0">
              <a:solidFill>
                <a:srgbClr val="007D8A"/>
              </a:solidFill>
            </a:endParaRPr>
          </a:p>
          <a:p>
            <a:r>
              <a:rPr lang="en-GB" sz="2400" dirty="0">
                <a:solidFill>
                  <a:srgbClr val="007D8A"/>
                </a:solidFill>
              </a:rPr>
              <a:t> </a:t>
            </a:r>
          </a:p>
          <a:p>
            <a:r>
              <a:rPr lang="en-GB" sz="2400" dirty="0">
                <a:solidFill>
                  <a:srgbClr val="007D8A"/>
                </a:solidFill>
              </a:rPr>
              <a:t>Developing creativity skills is a responsibility for all and identified by inspectors</a:t>
            </a:r>
          </a:p>
          <a:p>
            <a:endParaRPr lang="en-GB" sz="2400" dirty="0">
              <a:solidFill>
                <a:srgbClr val="007D8A"/>
              </a:solidFill>
            </a:endParaRPr>
          </a:p>
          <a:p>
            <a:r>
              <a:rPr lang="en-GB" sz="2400" dirty="0">
                <a:solidFill>
                  <a:srgbClr val="007D8A"/>
                </a:solidFill>
              </a:rPr>
              <a:t>By using creative approaches the solutions to prejudice based bullying can be unexpected</a:t>
            </a:r>
          </a:p>
          <a:p>
            <a:endParaRPr lang="en-US" dirty="0" smtClean="0">
              <a:solidFill>
                <a:srgbClr val="007D8A"/>
              </a:solidFill>
            </a:endParaRPr>
          </a:p>
        </p:txBody>
      </p:sp>
    </p:spTree>
    <p:extLst>
      <p:ext uri="{BB962C8B-B14F-4D97-AF65-F5344CB8AC3E}">
        <p14:creationId xmlns:p14="http://schemas.microsoft.com/office/powerpoint/2010/main" val="3818286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6632"/>
            <a:ext cx="8383704" cy="1224135"/>
          </a:xfrm>
        </p:spPr>
        <p:txBody>
          <a:bodyPr>
            <a:normAutofit/>
          </a:bodyPr>
          <a:lstStyle/>
          <a:p>
            <a:r>
              <a:rPr lang="en-GB" sz="3600" dirty="0" smtClean="0">
                <a:solidFill>
                  <a:srgbClr val="00383E"/>
                </a:solidFill>
              </a:rPr>
              <a:t>Continuous Improvement </a:t>
            </a:r>
            <a:endParaRPr lang="en-GB" sz="3600" dirty="0">
              <a:solidFill>
                <a:srgbClr val="00383E"/>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089" y="1109785"/>
            <a:ext cx="6162675" cy="5648325"/>
          </a:xfrm>
          <a:prstGeom prst="rect">
            <a:avLst/>
          </a:prstGeom>
        </p:spPr>
      </p:pic>
    </p:spTree>
    <p:extLst>
      <p:ext uri="{BB962C8B-B14F-4D97-AF65-F5344CB8AC3E}">
        <p14:creationId xmlns:p14="http://schemas.microsoft.com/office/powerpoint/2010/main" val="349385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27584" y="790833"/>
            <a:ext cx="7560840" cy="5446480"/>
          </a:xfrm>
        </p:spPr>
        <p:txBody>
          <a:bodyPr>
            <a:noAutofit/>
          </a:bodyPr>
          <a:lstStyle/>
          <a:p>
            <a:pPr marL="0" indent="0">
              <a:buNone/>
            </a:pPr>
            <a:r>
              <a:rPr lang="en-GB" sz="2000" b="1" dirty="0">
                <a:solidFill>
                  <a:srgbClr val="007D8A"/>
                </a:solidFill>
              </a:rPr>
              <a:t>Looking </a:t>
            </a:r>
            <a:r>
              <a:rPr lang="en-GB" sz="2000" b="1" dirty="0" smtClean="0">
                <a:solidFill>
                  <a:srgbClr val="007D8A"/>
                </a:solidFill>
              </a:rPr>
              <a:t>inwards:</a:t>
            </a:r>
          </a:p>
          <a:p>
            <a:pPr marL="0" indent="0">
              <a:buNone/>
            </a:pPr>
            <a:r>
              <a:rPr lang="en-GB" sz="2000" dirty="0">
                <a:solidFill>
                  <a:srgbClr val="007D8A"/>
                </a:solidFill>
              </a:rPr>
              <a:t>to evaluate performance at every level and use the information gathered to decide on what needs to be done to </a:t>
            </a:r>
            <a:r>
              <a:rPr lang="en-GB" sz="2000" dirty="0" smtClean="0">
                <a:solidFill>
                  <a:srgbClr val="007D8A"/>
                </a:solidFill>
              </a:rPr>
              <a:t>improve.</a:t>
            </a:r>
          </a:p>
          <a:p>
            <a:pPr marL="0" indent="0">
              <a:buNone/>
            </a:pPr>
            <a:endParaRPr lang="en-GB" sz="2000" dirty="0">
              <a:solidFill>
                <a:srgbClr val="007D8A"/>
              </a:solidFill>
            </a:endParaRPr>
          </a:p>
          <a:p>
            <a:pPr marL="326532" indent="-326532">
              <a:buFontTx/>
              <a:buAutoNum type="arabicPeriod"/>
            </a:pPr>
            <a:endParaRPr lang="en-GB" sz="2000" dirty="0">
              <a:solidFill>
                <a:srgbClr val="007D8A"/>
              </a:solidFill>
            </a:endParaRPr>
          </a:p>
          <a:p>
            <a:pPr marL="0" indent="0">
              <a:buNone/>
            </a:pPr>
            <a:r>
              <a:rPr lang="en-GB" sz="2000" b="1" dirty="0">
                <a:solidFill>
                  <a:srgbClr val="007D8A"/>
                </a:solidFill>
              </a:rPr>
              <a:t>Looking </a:t>
            </a:r>
            <a:r>
              <a:rPr lang="en-GB" sz="2000" b="1" dirty="0" smtClean="0">
                <a:solidFill>
                  <a:srgbClr val="007D8A"/>
                </a:solidFill>
              </a:rPr>
              <a:t>outwards:</a:t>
            </a:r>
          </a:p>
          <a:p>
            <a:pPr marL="0" indent="0">
              <a:buNone/>
            </a:pPr>
            <a:r>
              <a:rPr lang="en-GB" sz="2000" dirty="0">
                <a:solidFill>
                  <a:srgbClr val="007D8A"/>
                </a:solidFill>
              </a:rPr>
              <a:t>to learn from research, others and best practice and use this to facilitate innovation and creativity and inform improvement actions</a:t>
            </a:r>
            <a:r>
              <a:rPr lang="en-GB" sz="2000" dirty="0" smtClean="0">
                <a:solidFill>
                  <a:srgbClr val="007D8A"/>
                </a:solidFill>
              </a:rPr>
              <a:t>.</a:t>
            </a:r>
          </a:p>
          <a:p>
            <a:pPr marL="0" indent="0">
              <a:buNone/>
            </a:pPr>
            <a:endParaRPr lang="en-GB" sz="2000" dirty="0">
              <a:solidFill>
                <a:srgbClr val="007D8A"/>
              </a:solidFill>
            </a:endParaRPr>
          </a:p>
          <a:p>
            <a:pPr marL="326532" indent="-326532">
              <a:buFontTx/>
              <a:buAutoNum type="arabicPeriod"/>
            </a:pPr>
            <a:endParaRPr lang="en-GB" sz="2000" dirty="0">
              <a:solidFill>
                <a:srgbClr val="007D8A"/>
              </a:solidFill>
            </a:endParaRPr>
          </a:p>
          <a:p>
            <a:pPr marL="0" indent="0">
              <a:buNone/>
            </a:pPr>
            <a:r>
              <a:rPr lang="en-GB" sz="2000" b="1" dirty="0">
                <a:solidFill>
                  <a:srgbClr val="007D8A"/>
                </a:solidFill>
              </a:rPr>
              <a:t>Looking </a:t>
            </a:r>
            <a:r>
              <a:rPr lang="en-GB" sz="2000" b="1" dirty="0" smtClean="0">
                <a:solidFill>
                  <a:srgbClr val="007D8A"/>
                </a:solidFill>
              </a:rPr>
              <a:t>forwards:</a:t>
            </a:r>
          </a:p>
          <a:p>
            <a:pPr marL="0" indent="0">
              <a:buNone/>
            </a:pPr>
            <a:r>
              <a:rPr lang="en-GB" sz="2000" dirty="0">
                <a:solidFill>
                  <a:srgbClr val="007D8A"/>
                </a:solidFill>
              </a:rPr>
              <a:t>to explore what the future might bring and use this information to anticipate what change is required to ensure the education system is responsive to the future needs of all </a:t>
            </a:r>
            <a:r>
              <a:rPr lang="en-GB" sz="2000" dirty="0" smtClean="0">
                <a:solidFill>
                  <a:srgbClr val="007D8A"/>
                </a:solidFill>
              </a:rPr>
              <a:t>learners.</a:t>
            </a:r>
            <a:endParaRPr lang="en-GB" sz="2000" dirty="0">
              <a:solidFill>
                <a:srgbClr val="007D8A"/>
              </a:solidFill>
            </a:endParaRPr>
          </a:p>
        </p:txBody>
      </p:sp>
    </p:spTree>
    <p:extLst>
      <p:ext uri="{BB962C8B-B14F-4D97-AF65-F5344CB8AC3E}">
        <p14:creationId xmlns:p14="http://schemas.microsoft.com/office/powerpoint/2010/main" val="1597624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4"/>
          <p:cNvSpPr txBox="1">
            <a:spLocks noChangeArrowheads="1"/>
          </p:cNvSpPr>
          <p:nvPr/>
        </p:nvSpPr>
        <p:spPr bwMode="auto">
          <a:xfrm>
            <a:off x="827088" y="1412875"/>
            <a:ext cx="32416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sz="2000" dirty="0">
                <a:solidFill>
                  <a:srgbClr val="007D8A"/>
                </a:solidFill>
                <a:latin typeface="+mn-lt"/>
              </a:rPr>
              <a:t>Inquisitive</a:t>
            </a:r>
          </a:p>
          <a:p>
            <a:pPr eaLnBrk="1" hangingPunct="1">
              <a:buFont typeface="Arial" pitchFamily="34" charset="0"/>
              <a:buChar char="•"/>
            </a:pPr>
            <a:r>
              <a:rPr lang="en-US" sz="2000" dirty="0">
                <a:solidFill>
                  <a:srgbClr val="007D8A"/>
                </a:solidFill>
                <a:latin typeface="+mn-lt"/>
              </a:rPr>
              <a:t>Open minded</a:t>
            </a:r>
          </a:p>
          <a:p>
            <a:pPr eaLnBrk="1" hangingPunct="1">
              <a:buFont typeface="Arial" pitchFamily="34" charset="0"/>
              <a:buChar char="•"/>
            </a:pPr>
            <a:r>
              <a:rPr lang="en-US" sz="2000" dirty="0">
                <a:solidFill>
                  <a:srgbClr val="007D8A"/>
                </a:solidFill>
                <a:latin typeface="+mn-lt"/>
              </a:rPr>
              <a:t>Reflective and enquiring</a:t>
            </a:r>
          </a:p>
          <a:p>
            <a:pPr eaLnBrk="1" hangingPunct="1">
              <a:buFont typeface="Arial" pitchFamily="34" charset="0"/>
              <a:buChar char="•"/>
            </a:pPr>
            <a:r>
              <a:rPr lang="en-US" sz="2000" dirty="0">
                <a:solidFill>
                  <a:srgbClr val="007D8A"/>
                </a:solidFill>
                <a:latin typeface="+mn-lt"/>
              </a:rPr>
              <a:t>Efficiency and pace</a:t>
            </a:r>
          </a:p>
        </p:txBody>
      </p:sp>
      <p:sp>
        <p:nvSpPr>
          <p:cNvPr id="32770" name="TextBox 5"/>
          <p:cNvSpPr txBox="1">
            <a:spLocks noChangeArrowheads="1"/>
          </p:cNvSpPr>
          <p:nvPr/>
        </p:nvSpPr>
        <p:spPr bwMode="auto">
          <a:xfrm>
            <a:off x="755650" y="3573463"/>
            <a:ext cx="55800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b="1" dirty="0">
                <a:solidFill>
                  <a:srgbClr val="007D8A"/>
                </a:solidFill>
                <a:latin typeface="+mn-lt"/>
              </a:rPr>
              <a:t>Questions:</a:t>
            </a:r>
          </a:p>
          <a:p>
            <a:pPr eaLnBrk="1" hangingPunct="1"/>
            <a:endParaRPr lang="en-US" sz="2000" dirty="0">
              <a:solidFill>
                <a:srgbClr val="007D8A"/>
              </a:solidFill>
              <a:latin typeface="+mn-lt"/>
            </a:endParaRPr>
          </a:p>
          <a:p>
            <a:pPr eaLnBrk="1" hangingPunct="1"/>
            <a:r>
              <a:rPr lang="en-US" sz="2000" dirty="0">
                <a:solidFill>
                  <a:srgbClr val="007D8A"/>
                </a:solidFill>
                <a:latin typeface="+mn-lt"/>
              </a:rPr>
              <a:t>Are you only looking at what you can see? </a:t>
            </a:r>
          </a:p>
          <a:p>
            <a:pPr eaLnBrk="1" hangingPunct="1"/>
            <a:endParaRPr lang="en-US" sz="2000" dirty="0">
              <a:solidFill>
                <a:srgbClr val="007D8A"/>
              </a:solidFill>
              <a:latin typeface="+mn-lt"/>
            </a:endParaRPr>
          </a:p>
          <a:p>
            <a:pPr eaLnBrk="1" hangingPunct="1"/>
            <a:r>
              <a:rPr lang="en-US" sz="2000" dirty="0">
                <a:solidFill>
                  <a:srgbClr val="007D8A"/>
                </a:solidFill>
                <a:latin typeface="+mn-lt"/>
              </a:rPr>
              <a:t>Where have you drawn your comparisons from?</a:t>
            </a:r>
          </a:p>
          <a:p>
            <a:pPr eaLnBrk="1" hangingPunct="1"/>
            <a:endParaRPr lang="en-US" sz="2000" dirty="0">
              <a:solidFill>
                <a:srgbClr val="007D8A"/>
              </a:solidFill>
              <a:latin typeface="+mn-lt"/>
            </a:endParaRPr>
          </a:p>
          <a:p>
            <a:pPr eaLnBrk="1" hangingPunct="1"/>
            <a:r>
              <a:rPr lang="en-US" sz="2000" dirty="0">
                <a:solidFill>
                  <a:srgbClr val="007D8A"/>
                </a:solidFill>
                <a:latin typeface="+mn-lt"/>
              </a:rPr>
              <a:t>When did you last change the methodology used?</a:t>
            </a:r>
          </a:p>
        </p:txBody>
      </p:sp>
      <p:grpSp>
        <p:nvGrpSpPr>
          <p:cNvPr id="32771" name="Group 4"/>
          <p:cNvGrpSpPr>
            <a:grpSpLocks/>
          </p:cNvGrpSpPr>
          <p:nvPr/>
        </p:nvGrpSpPr>
        <p:grpSpPr bwMode="auto">
          <a:xfrm rot="-5400000">
            <a:off x="2412207" y="619919"/>
            <a:ext cx="5803900" cy="5805487"/>
            <a:chOff x="2678778" y="621506"/>
            <a:chExt cx="5804699" cy="5804700"/>
          </a:xfrm>
        </p:grpSpPr>
        <p:sp>
          <p:nvSpPr>
            <p:cNvPr id="6" name="Freeform 5"/>
            <p:cNvSpPr>
              <a:spLocks noChangeArrowheads="1"/>
            </p:cNvSpPr>
            <p:nvPr/>
          </p:nvSpPr>
          <p:spPr bwMode="auto">
            <a:xfrm rot="5400000">
              <a:off x="2678777" y="621506"/>
              <a:ext cx="5804700" cy="5804699"/>
            </a:xfrm>
            <a:custGeom>
              <a:avLst/>
              <a:gdLst>
                <a:gd name="T0" fmla="*/ 8391573 w 3413760"/>
                <a:gd name="T1" fmla="*/ 0 h 3413760"/>
                <a:gd name="T2" fmla="*/ 15658886 w 3413760"/>
                <a:gd name="T3" fmla="*/ 4195785 h 3413760"/>
                <a:gd name="T4" fmla="*/ 15658886 w 3413760"/>
                <a:gd name="T5" fmla="*/ 12587353 h 3413760"/>
                <a:gd name="T6" fmla="*/ 8391573 w 3413760"/>
                <a:gd name="T7" fmla="*/ 8391570 h 3413760"/>
                <a:gd name="T8" fmla="*/ 8391573 w 3413760"/>
                <a:gd name="T9" fmla="*/ 0 h 3413760"/>
                <a:gd name="T10" fmla="*/ 0 60000 65536"/>
                <a:gd name="T11" fmla="*/ 0 60000 65536"/>
                <a:gd name="T12" fmla="*/ 0 60000 65536"/>
                <a:gd name="T13" fmla="*/ 0 60000 65536"/>
                <a:gd name="T14" fmla="*/ 0 60000 65536"/>
                <a:gd name="T15" fmla="*/ 0 w 3413760"/>
                <a:gd name="T16" fmla="*/ 0 h 3413760"/>
                <a:gd name="T17" fmla="*/ 3413760 w 3413760"/>
                <a:gd name="T18" fmla="*/ 3413760 h 3413760"/>
              </a:gdLst>
              <a:ahLst/>
              <a:cxnLst>
                <a:cxn ang="T10">
                  <a:pos x="T0" y="T1"/>
                </a:cxn>
                <a:cxn ang="T11">
                  <a:pos x="T2" y="T3"/>
                </a:cxn>
                <a:cxn ang="T12">
                  <a:pos x="T4" y="T5"/>
                </a:cxn>
                <a:cxn ang="T13">
                  <a:pos x="T6" y="T7"/>
                </a:cxn>
                <a:cxn ang="T14">
                  <a:pos x="T8" y="T9"/>
                </a:cxn>
              </a:cxnLst>
              <a:rect l="T15" t="T16" r="T17" b="T18"/>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a:solidFill>
              <a:srgbClr val="CCE0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846123" tIns="770382" rIns="442417" bIns="1721358" anchor="ctr"/>
            <a:lstStyle/>
            <a:p>
              <a:endParaRPr lang="en-GB"/>
            </a:p>
          </p:txBody>
        </p:sp>
        <p:pic>
          <p:nvPicPr>
            <p:cNvPr id="32773" name="Picture 6" descr="inward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730601">
              <a:off x="5145828" y="4817028"/>
              <a:ext cx="3084672" cy="115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05998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828600" y="423920"/>
            <a:ext cx="48253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314450" lvl="3" indent="-285750">
              <a:lnSpc>
                <a:spcPct val="150000"/>
              </a:lnSpc>
              <a:buFont typeface="Arial" pitchFamily="34" charset="0"/>
              <a:buChar char="•"/>
            </a:pPr>
            <a:r>
              <a:rPr lang="en-GB" sz="2000" dirty="0">
                <a:solidFill>
                  <a:srgbClr val="007D8A"/>
                </a:solidFill>
              </a:rPr>
              <a:t>Able to </a:t>
            </a:r>
            <a:r>
              <a:rPr lang="en-GB" sz="2000" dirty="0" smtClean="0">
                <a:solidFill>
                  <a:srgbClr val="007D8A"/>
                </a:solidFill>
              </a:rPr>
              <a:t>harness imagination</a:t>
            </a:r>
            <a:endParaRPr lang="en-GB" sz="2000" dirty="0">
              <a:solidFill>
                <a:srgbClr val="007D8A"/>
              </a:solidFill>
            </a:endParaRPr>
          </a:p>
          <a:p>
            <a:pPr marL="1314450" lvl="3" indent="-285750">
              <a:lnSpc>
                <a:spcPct val="150000"/>
              </a:lnSpc>
              <a:buFont typeface="Arial" pitchFamily="34" charset="0"/>
              <a:buChar char="•"/>
            </a:pPr>
            <a:r>
              <a:rPr lang="en-GB" sz="2000" dirty="0">
                <a:solidFill>
                  <a:srgbClr val="007D8A"/>
                </a:solidFill>
              </a:rPr>
              <a:t>research, drive and endeavour</a:t>
            </a:r>
          </a:p>
        </p:txBody>
      </p:sp>
      <p:sp>
        <p:nvSpPr>
          <p:cNvPr id="34818" name="TextBox 5"/>
          <p:cNvSpPr txBox="1">
            <a:spLocks noChangeArrowheads="1"/>
          </p:cNvSpPr>
          <p:nvPr/>
        </p:nvSpPr>
        <p:spPr bwMode="auto">
          <a:xfrm>
            <a:off x="4563417" y="404664"/>
            <a:ext cx="47529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b="1" dirty="0">
                <a:solidFill>
                  <a:srgbClr val="007D8A"/>
                </a:solidFill>
                <a:latin typeface="+mn-lt"/>
              </a:rPr>
              <a:t>Questions:</a:t>
            </a:r>
          </a:p>
          <a:p>
            <a:pPr eaLnBrk="1" hangingPunct="1"/>
            <a:endParaRPr lang="en-US" sz="2000" dirty="0">
              <a:solidFill>
                <a:srgbClr val="007D8A"/>
              </a:solidFill>
              <a:latin typeface="+mn-lt"/>
            </a:endParaRPr>
          </a:p>
          <a:p>
            <a:pPr eaLnBrk="1" hangingPunct="1"/>
            <a:r>
              <a:rPr lang="en-US" sz="2000" dirty="0">
                <a:solidFill>
                  <a:srgbClr val="007D8A"/>
                </a:solidFill>
                <a:latin typeface="+mn-lt"/>
              </a:rPr>
              <a:t>Are you already looking backwards?</a:t>
            </a:r>
          </a:p>
          <a:p>
            <a:pPr eaLnBrk="1" hangingPunct="1"/>
            <a:endParaRPr lang="en-US" sz="2000" dirty="0">
              <a:solidFill>
                <a:srgbClr val="007D8A"/>
              </a:solidFill>
              <a:latin typeface="+mn-lt"/>
            </a:endParaRPr>
          </a:p>
          <a:p>
            <a:pPr eaLnBrk="1" hangingPunct="1"/>
            <a:r>
              <a:rPr lang="en-US" sz="2000" dirty="0">
                <a:solidFill>
                  <a:srgbClr val="007D8A"/>
                </a:solidFill>
                <a:latin typeface="+mn-lt"/>
              </a:rPr>
              <a:t>Do you anticipate the future when drawing up your plan?</a:t>
            </a:r>
          </a:p>
          <a:p>
            <a:pPr eaLnBrk="1" hangingPunct="1"/>
            <a:endParaRPr lang="en-US" sz="2000" dirty="0">
              <a:solidFill>
                <a:srgbClr val="007D8A"/>
              </a:solidFill>
              <a:latin typeface="+mn-lt"/>
            </a:endParaRPr>
          </a:p>
          <a:p>
            <a:pPr eaLnBrk="1" hangingPunct="1"/>
            <a:r>
              <a:rPr lang="en-US" sz="2000" dirty="0">
                <a:solidFill>
                  <a:srgbClr val="007D8A"/>
                </a:solidFill>
                <a:latin typeface="+mn-lt"/>
              </a:rPr>
              <a:t>What will influence what you do now?</a:t>
            </a:r>
          </a:p>
          <a:p>
            <a:pPr eaLnBrk="1" hangingPunct="1"/>
            <a:endParaRPr lang="en-US" sz="2000" dirty="0">
              <a:solidFill>
                <a:srgbClr val="007D8A"/>
              </a:solidFill>
              <a:latin typeface="+mn-lt"/>
            </a:endParaRPr>
          </a:p>
          <a:p>
            <a:pPr eaLnBrk="1" hangingPunct="1"/>
            <a:r>
              <a:rPr lang="en-US" sz="2000" dirty="0">
                <a:solidFill>
                  <a:srgbClr val="007D8A"/>
                </a:solidFill>
                <a:latin typeface="+mn-lt"/>
              </a:rPr>
              <a:t>How far ranging are your sources of information?</a:t>
            </a:r>
          </a:p>
        </p:txBody>
      </p:sp>
      <p:grpSp>
        <p:nvGrpSpPr>
          <p:cNvPr id="34819" name="Group 4"/>
          <p:cNvGrpSpPr>
            <a:grpSpLocks/>
          </p:cNvGrpSpPr>
          <p:nvPr/>
        </p:nvGrpSpPr>
        <p:grpSpPr bwMode="auto">
          <a:xfrm rot="-5400000">
            <a:off x="155596" y="-219097"/>
            <a:ext cx="6816683" cy="6769099"/>
            <a:chOff x="2471467" y="501955"/>
            <a:chExt cx="5804699" cy="5804700"/>
          </a:xfrm>
        </p:grpSpPr>
        <p:sp>
          <p:nvSpPr>
            <p:cNvPr id="6" name="Freeform 5"/>
            <p:cNvSpPr>
              <a:spLocks noChangeArrowheads="1"/>
            </p:cNvSpPr>
            <p:nvPr/>
          </p:nvSpPr>
          <p:spPr bwMode="auto">
            <a:xfrm rot="5400000">
              <a:off x="2471467" y="501956"/>
              <a:ext cx="5804700" cy="5804699"/>
            </a:xfrm>
            <a:custGeom>
              <a:avLst/>
              <a:gdLst>
                <a:gd name="T0" fmla="*/ 15658886 w 3413760"/>
                <a:gd name="T1" fmla="*/ 12587353 h 3413760"/>
                <a:gd name="T2" fmla="*/ 8391573 w 3413760"/>
                <a:gd name="T3" fmla="*/ 16783138 h 3413760"/>
                <a:gd name="T4" fmla="*/ 1124259 w 3413760"/>
                <a:gd name="T5" fmla="*/ 12587353 h 3413760"/>
                <a:gd name="T6" fmla="*/ 8391573 w 3413760"/>
                <a:gd name="T7" fmla="*/ 8391570 h 3413760"/>
                <a:gd name="T8" fmla="*/ 15658886 w 3413760"/>
                <a:gd name="T9" fmla="*/ 12587353 h 3413760"/>
                <a:gd name="T10" fmla="*/ 0 60000 65536"/>
                <a:gd name="T11" fmla="*/ 0 60000 65536"/>
                <a:gd name="T12" fmla="*/ 0 60000 65536"/>
                <a:gd name="T13" fmla="*/ 0 60000 65536"/>
                <a:gd name="T14" fmla="*/ 0 60000 65536"/>
                <a:gd name="T15" fmla="*/ 0 w 3413760"/>
                <a:gd name="T16" fmla="*/ 0 h 3413760"/>
                <a:gd name="T17" fmla="*/ 3413760 w 3413760"/>
                <a:gd name="T18" fmla="*/ 3413760 h 3413760"/>
              </a:gdLst>
              <a:ahLst/>
              <a:cxnLst>
                <a:cxn ang="T10">
                  <a:pos x="T0" y="T1"/>
                </a:cxn>
                <a:cxn ang="T11">
                  <a:pos x="T2" y="T3"/>
                </a:cxn>
                <a:cxn ang="T12">
                  <a:pos x="T4" y="T5"/>
                </a:cxn>
                <a:cxn ang="T13">
                  <a:pos x="T6" y="T7"/>
                </a:cxn>
                <a:cxn ang="T14">
                  <a:pos x="T8" y="T9"/>
                </a:cxn>
              </a:cxnLst>
              <a:rect l="T15" t="T16" r="T17" b="T18"/>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solidFill>
              <a:srgbClr val="CCE0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81381" tIns="2283461" rIns="840739" bIns="373379" anchor="ctr"/>
            <a:lstStyle/>
            <a:p>
              <a:endParaRPr lang="en-GB"/>
            </a:p>
          </p:txBody>
        </p:sp>
        <p:pic>
          <p:nvPicPr>
            <p:cNvPr id="34821" name="Picture 6" descr="outwards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200868">
              <a:off x="1824954" y="2827368"/>
              <a:ext cx="2806711" cy="101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93318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2771775" y="355600"/>
            <a:ext cx="6121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3" indent="-342900">
              <a:lnSpc>
                <a:spcPct val="150000"/>
              </a:lnSpc>
              <a:buFont typeface="Arial" pitchFamily="34" charset="0"/>
              <a:buChar char="•"/>
            </a:pPr>
            <a:r>
              <a:rPr lang="en-GB" sz="2000" dirty="0">
                <a:solidFill>
                  <a:srgbClr val="007D8A"/>
                </a:solidFill>
              </a:rPr>
              <a:t>Able to identify and solve problems</a:t>
            </a:r>
          </a:p>
          <a:p>
            <a:pPr lvl="3" indent="-342900">
              <a:lnSpc>
                <a:spcPct val="150000"/>
              </a:lnSpc>
              <a:buFont typeface="Arial" pitchFamily="34" charset="0"/>
              <a:buChar char="•"/>
            </a:pPr>
            <a:r>
              <a:rPr lang="en-GB" sz="2000" dirty="0">
                <a:solidFill>
                  <a:srgbClr val="007D8A"/>
                </a:solidFill>
              </a:rPr>
              <a:t>Use effective models for change</a:t>
            </a:r>
          </a:p>
          <a:p>
            <a:pPr lvl="3" indent="-342900">
              <a:lnSpc>
                <a:spcPct val="150000"/>
              </a:lnSpc>
              <a:buFont typeface="Arial" pitchFamily="34" charset="0"/>
              <a:buChar char="•"/>
            </a:pPr>
            <a:r>
              <a:rPr lang="en-GB" sz="2000" dirty="0">
                <a:solidFill>
                  <a:srgbClr val="007D8A"/>
                </a:solidFill>
              </a:rPr>
              <a:t>Confident in the right and ability to influence change</a:t>
            </a:r>
          </a:p>
          <a:p>
            <a:pPr lvl="3" indent="-342900">
              <a:lnSpc>
                <a:spcPct val="150000"/>
              </a:lnSpc>
              <a:buFont typeface="Arial" pitchFamily="34" charset="0"/>
              <a:buChar char="•"/>
            </a:pPr>
            <a:r>
              <a:rPr lang="en-GB" sz="2000" dirty="0">
                <a:solidFill>
                  <a:srgbClr val="007D8A"/>
                </a:solidFill>
              </a:rPr>
              <a:t>Prepared to change course mid-way</a:t>
            </a:r>
          </a:p>
        </p:txBody>
      </p:sp>
      <p:sp>
        <p:nvSpPr>
          <p:cNvPr id="36866" name="TextBox 4"/>
          <p:cNvSpPr txBox="1">
            <a:spLocks noChangeArrowheads="1"/>
          </p:cNvSpPr>
          <p:nvPr/>
        </p:nvSpPr>
        <p:spPr bwMode="auto">
          <a:xfrm>
            <a:off x="3708400" y="3394075"/>
            <a:ext cx="49688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b="1" dirty="0">
                <a:solidFill>
                  <a:srgbClr val="007D8A"/>
                </a:solidFill>
                <a:latin typeface="+mn-lt"/>
              </a:rPr>
              <a:t>Questions:</a:t>
            </a:r>
          </a:p>
          <a:p>
            <a:pPr eaLnBrk="1" hangingPunct="1"/>
            <a:endParaRPr lang="en-US" sz="2000" dirty="0">
              <a:solidFill>
                <a:srgbClr val="007D8A"/>
              </a:solidFill>
              <a:latin typeface="+mn-lt"/>
            </a:endParaRPr>
          </a:p>
          <a:p>
            <a:pPr eaLnBrk="1" hangingPunct="1"/>
            <a:r>
              <a:rPr lang="en-US" sz="2000" dirty="0">
                <a:solidFill>
                  <a:srgbClr val="007D8A"/>
                </a:solidFill>
                <a:latin typeface="+mn-lt"/>
              </a:rPr>
              <a:t>Are you changing paradigms or just the bits that want to be changed?</a:t>
            </a:r>
          </a:p>
          <a:p>
            <a:pPr eaLnBrk="1" hangingPunct="1"/>
            <a:endParaRPr lang="en-US" sz="2000" dirty="0">
              <a:solidFill>
                <a:srgbClr val="007D8A"/>
              </a:solidFill>
              <a:latin typeface="+mn-lt"/>
            </a:endParaRPr>
          </a:p>
          <a:p>
            <a:pPr eaLnBrk="1" hangingPunct="1"/>
            <a:r>
              <a:rPr lang="en-US" sz="2000" dirty="0">
                <a:solidFill>
                  <a:srgbClr val="007D8A"/>
                </a:solidFill>
                <a:latin typeface="+mn-lt"/>
              </a:rPr>
              <a:t>How imaginative and open minded are you?</a:t>
            </a:r>
          </a:p>
          <a:p>
            <a:pPr eaLnBrk="1" hangingPunct="1"/>
            <a:endParaRPr lang="en-US" sz="2000" dirty="0">
              <a:solidFill>
                <a:srgbClr val="007D8A"/>
              </a:solidFill>
              <a:latin typeface="+mn-lt"/>
            </a:endParaRPr>
          </a:p>
          <a:p>
            <a:pPr eaLnBrk="1" hangingPunct="1"/>
            <a:r>
              <a:rPr lang="en-US" sz="2000" dirty="0">
                <a:solidFill>
                  <a:srgbClr val="007D8A"/>
                </a:solidFill>
                <a:latin typeface="+mn-lt"/>
              </a:rPr>
              <a:t>How confident are you in making clear and justifying the rationale for change?</a:t>
            </a:r>
          </a:p>
        </p:txBody>
      </p:sp>
      <p:grpSp>
        <p:nvGrpSpPr>
          <p:cNvPr id="36867" name="Group 4"/>
          <p:cNvGrpSpPr>
            <a:grpSpLocks/>
          </p:cNvGrpSpPr>
          <p:nvPr/>
        </p:nvGrpSpPr>
        <p:grpSpPr bwMode="auto">
          <a:xfrm rot="-5400000">
            <a:off x="373986" y="633480"/>
            <a:ext cx="6554748" cy="6512141"/>
            <a:chOff x="2678778" y="382407"/>
            <a:chExt cx="5804699" cy="5804700"/>
          </a:xfrm>
        </p:grpSpPr>
        <p:sp>
          <p:nvSpPr>
            <p:cNvPr id="6" name="Freeform 5"/>
            <p:cNvSpPr>
              <a:spLocks noChangeArrowheads="1"/>
            </p:cNvSpPr>
            <p:nvPr/>
          </p:nvSpPr>
          <p:spPr bwMode="auto">
            <a:xfrm rot="5400000">
              <a:off x="2678777" y="382407"/>
              <a:ext cx="5804700" cy="5804699"/>
            </a:xfrm>
            <a:custGeom>
              <a:avLst/>
              <a:gdLst>
                <a:gd name="T0" fmla="*/ 1124259 w 3413760"/>
                <a:gd name="T1" fmla="*/ 12587353 h 3413760"/>
                <a:gd name="T2" fmla="*/ 1124259 w 3413760"/>
                <a:gd name="T3" fmla="*/ 4195785 h 3413760"/>
                <a:gd name="T4" fmla="*/ 8391573 w 3413760"/>
                <a:gd name="T5" fmla="*/ 0 h 3413760"/>
                <a:gd name="T6" fmla="*/ 8391573 w 3413760"/>
                <a:gd name="T7" fmla="*/ 8391570 h 3413760"/>
                <a:gd name="T8" fmla="*/ 1124259 w 3413760"/>
                <a:gd name="T9" fmla="*/ 12587353 h 3413760"/>
                <a:gd name="T10" fmla="*/ 0 60000 65536"/>
                <a:gd name="T11" fmla="*/ 0 60000 65536"/>
                <a:gd name="T12" fmla="*/ 0 60000 65536"/>
                <a:gd name="T13" fmla="*/ 0 60000 65536"/>
                <a:gd name="T14" fmla="*/ 0 60000 65536"/>
                <a:gd name="T15" fmla="*/ 0 w 3413760"/>
                <a:gd name="T16" fmla="*/ 0 h 3413760"/>
                <a:gd name="T17" fmla="*/ 3413760 w 3413760"/>
                <a:gd name="T18" fmla="*/ 3413760 h 3413760"/>
              </a:gdLst>
              <a:ahLst/>
              <a:cxnLst>
                <a:cxn ang="T10">
                  <a:pos x="T0" y="T1"/>
                </a:cxn>
                <a:cxn ang="T11">
                  <a:pos x="T2" y="T3"/>
                </a:cxn>
                <a:cxn ang="T12">
                  <a:pos x="T4" y="T5"/>
                </a:cxn>
                <a:cxn ang="T13">
                  <a:pos x="T6" y="T7"/>
                </a:cxn>
                <a:cxn ang="T14">
                  <a:pos x="T8" y="T9"/>
                </a:cxn>
              </a:cxnLst>
              <a:rect l="T15" t="T16" r="T17" b="T18"/>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a:solidFill>
              <a:srgbClr val="CCE0E4"/>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442417" tIns="770382" rIns="1846123" bIns="1721358" anchor="ctr"/>
            <a:lstStyle/>
            <a:p>
              <a:endParaRPr lang="en-GB"/>
            </a:p>
          </p:txBody>
        </p:sp>
        <p:pic>
          <p:nvPicPr>
            <p:cNvPr id="36869" name="Picture 6" descr="forward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20317">
              <a:off x="5027748" y="860988"/>
              <a:ext cx="2916119" cy="105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32205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5976664"/>
          </a:xfrm>
        </p:spPr>
        <p:txBody>
          <a:bodyPr>
            <a:normAutofit fontScale="90000"/>
          </a:bodyPr>
          <a:lstStyle/>
          <a:p>
            <a:r>
              <a:rPr lang="en-GB" sz="3600" dirty="0" smtClean="0"/>
              <a:t>Creative Change Pilot Project</a:t>
            </a:r>
            <a:br>
              <a:rPr lang="en-GB" sz="3600" dirty="0" smtClean="0"/>
            </a:br>
            <a:r>
              <a:rPr lang="en-GB" sz="1300" dirty="0" smtClean="0"/>
              <a:t/>
            </a:r>
            <a:br>
              <a:rPr lang="en-GB" sz="1300" dirty="0" smtClean="0"/>
            </a:br>
            <a:r>
              <a:rPr lang="en-GB" sz="2200" dirty="0"/>
              <a:t>Motivated Mathematicians</a:t>
            </a:r>
            <a:r>
              <a:rPr lang="en-GB" sz="2700" dirty="0"/>
              <a:t/>
            </a:r>
            <a:br>
              <a:rPr lang="en-GB" sz="2700" dirty="0"/>
            </a:br>
            <a:r>
              <a:rPr lang="en-GB" sz="1200" dirty="0"/>
              <a:t>Forfar Academy and Dundee Contemporary </a:t>
            </a:r>
            <a:r>
              <a:rPr lang="en-GB" sz="1200" dirty="0" smtClean="0"/>
              <a:t>Arts</a:t>
            </a:r>
            <a:br>
              <a:rPr lang="en-GB" sz="1200" dirty="0" smtClean="0"/>
            </a:br>
            <a:r>
              <a:rPr lang="en-GB" sz="2000" dirty="0" smtClean="0"/>
              <a:t/>
            </a:r>
            <a:br>
              <a:rPr lang="en-GB" sz="2000" dirty="0" smtClean="0"/>
            </a:br>
            <a:r>
              <a:rPr lang="en-GB" sz="2200" dirty="0"/>
              <a:t>Anxious Learners</a:t>
            </a:r>
            <a:br>
              <a:rPr lang="en-GB" sz="2200" dirty="0"/>
            </a:br>
            <a:r>
              <a:rPr lang="en-GB" sz="1200" dirty="0" err="1"/>
              <a:t>Boclair</a:t>
            </a:r>
            <a:r>
              <a:rPr lang="en-GB" sz="1200" dirty="0"/>
              <a:t> Academy and Patrick Boxall, Create and Connect Learning/Clare Mills, Graphic </a:t>
            </a:r>
            <a:r>
              <a:rPr lang="en-GB" sz="1200" dirty="0" smtClean="0"/>
              <a:t>Facilitator</a:t>
            </a:r>
            <a:br>
              <a:rPr lang="en-GB" sz="1200" dirty="0" smtClean="0"/>
            </a:br>
            <a:r>
              <a:rPr lang="en-GB" sz="1800" dirty="0" smtClean="0"/>
              <a:t/>
            </a:r>
            <a:br>
              <a:rPr lang="en-GB" sz="1800" dirty="0" smtClean="0"/>
            </a:br>
            <a:r>
              <a:rPr lang="en-GB" sz="2200" dirty="0"/>
              <a:t>A ‘Can Do’ School Ethos</a:t>
            </a:r>
            <a:br>
              <a:rPr lang="en-GB" sz="2200" dirty="0"/>
            </a:br>
            <a:r>
              <a:rPr lang="en-GB" sz="1200" dirty="0"/>
              <a:t>Kings Park Secondary and Scott Sherwood, Live Think Design/Clare Mills, Graphic </a:t>
            </a:r>
            <a:r>
              <a:rPr lang="en-GB" sz="1200" dirty="0" smtClean="0"/>
              <a:t>Facilitator</a:t>
            </a:r>
            <a:r>
              <a:rPr lang="en-GB" sz="1300" dirty="0" smtClean="0"/>
              <a:t/>
            </a:r>
            <a:br>
              <a:rPr lang="en-GB" sz="1300" dirty="0" smtClean="0"/>
            </a:br>
            <a:r>
              <a:rPr lang="en-GB" sz="1200" dirty="0" smtClean="0"/>
              <a:t/>
            </a:r>
            <a:br>
              <a:rPr lang="en-GB" sz="1200" dirty="0" smtClean="0"/>
            </a:br>
            <a:r>
              <a:rPr lang="en-GB" sz="2200" dirty="0"/>
              <a:t>Understanding Dyscalculia/Teaching Fractions</a:t>
            </a:r>
            <a:r>
              <a:rPr lang="en-GB" sz="2000" dirty="0"/>
              <a:t/>
            </a:r>
            <a:br>
              <a:rPr lang="en-GB" sz="2000" dirty="0"/>
            </a:br>
            <a:r>
              <a:rPr lang="en-GB" sz="1200" dirty="0"/>
              <a:t>East Dunbartonshire Education Support Team/</a:t>
            </a:r>
            <a:r>
              <a:rPr lang="en-GB" sz="1200" dirty="0" err="1"/>
              <a:t>Oxgang</a:t>
            </a:r>
            <a:r>
              <a:rPr lang="en-GB" sz="1200" dirty="0"/>
              <a:t> Primary and </a:t>
            </a:r>
            <a:r>
              <a:rPr lang="en-GB" sz="1200" dirty="0" err="1" smtClean="0"/>
              <a:t>NYCOS</a:t>
            </a:r>
            <a:r>
              <a:rPr lang="en-GB" sz="1200" dirty="0" smtClean="0"/>
              <a:t/>
            </a:r>
            <a:br>
              <a:rPr lang="en-GB" sz="1200" dirty="0" smtClean="0"/>
            </a:br>
            <a:r>
              <a:rPr lang="en-GB" sz="1100" dirty="0"/>
              <a:t/>
            </a:r>
            <a:br>
              <a:rPr lang="en-GB" sz="1100" dirty="0"/>
            </a:br>
            <a:r>
              <a:rPr lang="en-GB" sz="2200" dirty="0"/>
              <a:t>Increasing Pupil and Parent Voice</a:t>
            </a:r>
            <a:r>
              <a:rPr lang="en-GB" sz="2700" dirty="0"/>
              <a:t/>
            </a:r>
            <a:br>
              <a:rPr lang="en-GB" sz="2700" dirty="0"/>
            </a:br>
            <a:r>
              <a:rPr lang="en-GB" sz="1200" dirty="0" err="1"/>
              <a:t>Knightswood</a:t>
            </a:r>
            <a:r>
              <a:rPr lang="en-GB" sz="1200" dirty="0"/>
              <a:t> Secondary School and Scott Sherwood/Clare Mills, Graphic Facilitator</a:t>
            </a:r>
            <a:br>
              <a:rPr lang="en-GB" sz="1200" dirty="0"/>
            </a:br>
            <a:r>
              <a:rPr lang="en-GB" sz="2000" dirty="0"/>
              <a:t/>
            </a:r>
            <a:br>
              <a:rPr lang="en-GB" sz="2000" dirty="0"/>
            </a:br>
            <a:r>
              <a:rPr lang="en-GB" sz="2200" dirty="0"/>
              <a:t>Breaking the Cycle of Parental Disengagement</a:t>
            </a:r>
            <a:br>
              <a:rPr lang="en-GB" sz="2200" dirty="0"/>
            </a:br>
            <a:r>
              <a:rPr lang="en-GB" sz="1200" dirty="0"/>
              <a:t>Wyndford Nursery and Paul Gorman, Hidden Giants</a:t>
            </a:r>
            <a:br>
              <a:rPr lang="en-GB" sz="1200" dirty="0"/>
            </a:br>
            <a:r>
              <a:rPr lang="en-GB" sz="1800" dirty="0"/>
              <a:t/>
            </a:r>
            <a:br>
              <a:rPr lang="en-GB" sz="1800" dirty="0"/>
            </a:br>
            <a:r>
              <a:rPr lang="en-GB" sz="2200" dirty="0" smtClean="0"/>
              <a:t>Bully-proofing </a:t>
            </a:r>
            <a:r>
              <a:rPr lang="en-GB" sz="2200" dirty="0"/>
              <a:t>the School</a:t>
            </a:r>
            <a:r>
              <a:rPr lang="en-GB" sz="1200" dirty="0"/>
              <a:t/>
            </a:r>
            <a:br>
              <a:rPr lang="en-GB" sz="1200" dirty="0"/>
            </a:br>
            <a:r>
              <a:rPr lang="en-GB" sz="1200" dirty="0" err="1"/>
              <a:t>Westerton</a:t>
            </a:r>
            <a:r>
              <a:rPr lang="en-GB" sz="1200" dirty="0"/>
              <a:t> Primary and Scott Sherwood, Live Think Design/Clare Mills, Graphic Facilitator</a:t>
            </a:r>
            <a:br>
              <a:rPr lang="en-GB" sz="1200" dirty="0"/>
            </a:br>
            <a:r>
              <a:rPr lang="en-GB" sz="2200" dirty="0"/>
              <a:t/>
            </a:r>
            <a:br>
              <a:rPr lang="en-GB" sz="2200" dirty="0"/>
            </a:br>
            <a:r>
              <a:rPr lang="en-GB" sz="2200" dirty="0"/>
              <a:t>Building a Sustainable Creative Hub </a:t>
            </a:r>
            <a:br>
              <a:rPr lang="en-GB" sz="2200" dirty="0"/>
            </a:br>
            <a:r>
              <a:rPr lang="en-GB" sz="1200" dirty="0" err="1"/>
              <a:t>Dalry</a:t>
            </a:r>
            <a:r>
              <a:rPr lang="en-GB" sz="1200" dirty="0"/>
              <a:t> Primary School and Susan Hay, Ripple Arts/Clare Mills, Graphic Facilitator</a:t>
            </a:r>
            <a:r>
              <a:rPr lang="en-GB" sz="1800" dirty="0" smtClean="0"/>
              <a:t/>
            </a:r>
            <a:br>
              <a:rPr lang="en-GB" sz="1800" dirty="0" smtClean="0"/>
            </a:br>
            <a:endParaRPr lang="en-GB" sz="1800" dirty="0"/>
          </a:p>
        </p:txBody>
      </p:sp>
    </p:spTree>
    <p:extLst>
      <p:ext uri="{BB962C8B-B14F-4D97-AF65-F5344CB8AC3E}">
        <p14:creationId xmlns:p14="http://schemas.microsoft.com/office/powerpoint/2010/main" val="130493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5936" y="852753"/>
            <a:ext cx="3798027" cy="738664"/>
          </a:xfrm>
          <a:prstGeom prst="rect">
            <a:avLst/>
          </a:prstGeom>
          <a:noFill/>
        </p:spPr>
        <p:txBody>
          <a:bodyPr wrap="none" rtlCol="0">
            <a:spAutoFit/>
          </a:bodyPr>
          <a:lstStyle/>
          <a:p>
            <a:pPr algn="ctr"/>
            <a:r>
              <a:rPr lang="en-GB" sz="2400" dirty="0" smtClean="0"/>
              <a:t>Creative Change Pilot Project</a:t>
            </a:r>
          </a:p>
          <a:p>
            <a:pPr algn="ctr"/>
            <a:r>
              <a:rPr lang="en-GB" dirty="0" smtClean="0"/>
              <a:t>Our Theory of Change</a:t>
            </a:r>
            <a:endParaRPr lang="en-GB" dirty="0"/>
          </a:p>
        </p:txBody>
      </p:sp>
      <p:grpSp>
        <p:nvGrpSpPr>
          <p:cNvPr id="8" name="Group 7"/>
          <p:cNvGrpSpPr/>
          <p:nvPr/>
        </p:nvGrpSpPr>
        <p:grpSpPr>
          <a:xfrm>
            <a:off x="1043608" y="1988840"/>
            <a:ext cx="7697223" cy="4064000"/>
            <a:chOff x="954553" y="1556792"/>
            <a:chExt cx="7697223" cy="4064000"/>
          </a:xfrm>
        </p:grpSpPr>
        <p:graphicFrame>
          <p:nvGraphicFramePr>
            <p:cNvPr id="5" name="Diagram 4"/>
            <p:cNvGraphicFramePr/>
            <p:nvPr>
              <p:extLst>
                <p:ext uri="{D42A27DB-BD31-4B8C-83A1-F6EECF244321}">
                  <p14:modId xmlns:p14="http://schemas.microsoft.com/office/powerpoint/2010/main" val="3573313058"/>
                </p:ext>
              </p:extLst>
            </p:nvPr>
          </p:nvGraphicFramePr>
          <p:xfrm>
            <a:off x="2555776" y="15567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a:off x="2267744" y="2004616"/>
              <a:ext cx="1152128" cy="50405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54553" y="1700808"/>
              <a:ext cx="1296144" cy="1169551"/>
            </a:xfrm>
            <a:prstGeom prst="rect">
              <a:avLst/>
            </a:prstGeom>
            <a:noFill/>
          </p:spPr>
          <p:txBody>
            <a:bodyPr wrap="square" rtlCol="0">
              <a:spAutoFit/>
            </a:bodyPr>
            <a:lstStyle/>
            <a:p>
              <a:r>
                <a:rPr lang="en-GB" sz="1400" b="1" dirty="0" smtClean="0"/>
                <a:t>Creative Catalysts model creative thinking and behaviours</a:t>
              </a:r>
              <a:endParaRPr lang="en-GB" sz="1400" b="1" dirty="0"/>
            </a:p>
          </p:txBody>
        </p:sp>
      </p:grpSp>
      <p:sp>
        <p:nvSpPr>
          <p:cNvPr id="9" name="Title 1"/>
          <p:cNvSpPr>
            <a:spLocks noGrp="1"/>
          </p:cNvSpPr>
          <p:nvPr>
            <p:ph type="title"/>
          </p:nvPr>
        </p:nvSpPr>
        <p:spPr>
          <a:xfrm>
            <a:off x="251520" y="260648"/>
            <a:ext cx="8229600" cy="432048"/>
          </a:xfrm>
        </p:spPr>
        <p:txBody>
          <a:bodyPr>
            <a:normAutofit fontScale="90000"/>
          </a:bodyPr>
          <a:lstStyle/>
          <a:p>
            <a:pPr algn="l"/>
            <a:r>
              <a:rPr lang="en-GB" sz="1200" dirty="0" smtClean="0"/>
              <a:t>Creative Change Pilot Project - Final Report</a:t>
            </a:r>
            <a:br>
              <a:rPr lang="en-GB" sz="1200" dirty="0" smtClean="0"/>
            </a:br>
            <a:r>
              <a:rPr lang="en-GB" sz="1200" dirty="0" smtClean="0"/>
              <a:t>September 2015</a:t>
            </a:r>
            <a:endParaRPr lang="en-GB" sz="1200" dirty="0"/>
          </a:p>
        </p:txBody>
      </p:sp>
    </p:spTree>
    <p:extLst>
      <p:ext uri="{BB962C8B-B14F-4D97-AF65-F5344CB8AC3E}">
        <p14:creationId xmlns:p14="http://schemas.microsoft.com/office/powerpoint/2010/main" val="3508381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451977">
            <a:off x="2373991" y="1727101"/>
            <a:ext cx="1228874" cy="847923"/>
          </a:xfrm>
          <a:prstGeom prst="rect">
            <a:avLst/>
          </a:prstGeom>
        </p:spPr>
      </p:pic>
      <p:sp>
        <p:nvSpPr>
          <p:cNvPr id="63" name="Rectangle 62"/>
          <p:cNvSpPr/>
          <p:nvPr/>
        </p:nvSpPr>
        <p:spPr>
          <a:xfrm>
            <a:off x="5659443" y="1916832"/>
            <a:ext cx="928781"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Short Term</a:t>
            </a:r>
            <a:endParaRPr lang="en-GB" sz="1100" b="1" dirty="0">
              <a:solidFill>
                <a:schemeClr val="tx1"/>
              </a:solidFill>
            </a:endParaRPr>
          </a:p>
        </p:txBody>
      </p:sp>
      <p:sp>
        <p:nvSpPr>
          <p:cNvPr id="66" name="Rectangle 65"/>
          <p:cNvSpPr/>
          <p:nvPr/>
        </p:nvSpPr>
        <p:spPr>
          <a:xfrm>
            <a:off x="6669256" y="1922372"/>
            <a:ext cx="928781" cy="30963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Medium Term</a:t>
            </a:r>
            <a:endParaRPr lang="en-GB" sz="1100" b="1" dirty="0">
              <a:solidFill>
                <a:schemeClr val="tx1"/>
              </a:solidFill>
            </a:endParaRPr>
          </a:p>
        </p:txBody>
      </p:sp>
      <p:sp>
        <p:nvSpPr>
          <p:cNvPr id="67" name="Rectangle 66"/>
          <p:cNvSpPr/>
          <p:nvPr/>
        </p:nvSpPr>
        <p:spPr>
          <a:xfrm>
            <a:off x="7675667" y="1911253"/>
            <a:ext cx="928781" cy="309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Long Term</a:t>
            </a:r>
            <a:endParaRPr lang="en-GB" sz="1100" b="1" dirty="0">
              <a:solidFill>
                <a:schemeClr val="tx1"/>
              </a:solidFill>
            </a:endParaRPr>
          </a:p>
        </p:txBody>
      </p:sp>
      <p:grpSp>
        <p:nvGrpSpPr>
          <p:cNvPr id="54" name="Group 53"/>
          <p:cNvGrpSpPr/>
          <p:nvPr/>
        </p:nvGrpSpPr>
        <p:grpSpPr>
          <a:xfrm>
            <a:off x="1049308" y="5733256"/>
            <a:ext cx="7298264" cy="654695"/>
            <a:chOff x="1086004" y="3272631"/>
            <a:chExt cx="7298264" cy="654695"/>
          </a:xfrm>
        </p:grpSpPr>
        <p:sp>
          <p:nvSpPr>
            <p:cNvPr id="10" name="Line 18"/>
            <p:cNvSpPr>
              <a:spLocks noChangeShapeType="1"/>
            </p:cNvSpPr>
            <p:nvPr/>
          </p:nvSpPr>
          <p:spPr bwMode="auto">
            <a:xfrm>
              <a:off x="1086004" y="3694906"/>
              <a:ext cx="27263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9"/>
            <p:cNvSpPr>
              <a:spLocks noChangeShapeType="1"/>
            </p:cNvSpPr>
            <p:nvPr/>
          </p:nvSpPr>
          <p:spPr bwMode="auto">
            <a:xfrm>
              <a:off x="4328238" y="3694906"/>
              <a:ext cx="40560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20"/>
            <p:cNvSpPr txBox="1">
              <a:spLocks noChangeArrowheads="1"/>
            </p:cNvSpPr>
            <p:nvPr/>
          </p:nvSpPr>
          <p:spPr bwMode="auto">
            <a:xfrm>
              <a:off x="1086004" y="3696494"/>
              <a:ext cx="27263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900" b="1" dirty="0"/>
            </a:p>
          </p:txBody>
        </p:sp>
        <p:sp>
          <p:nvSpPr>
            <p:cNvPr id="13" name="Text Box 21"/>
            <p:cNvSpPr txBox="1">
              <a:spLocks noChangeArrowheads="1"/>
            </p:cNvSpPr>
            <p:nvPr/>
          </p:nvSpPr>
          <p:spPr bwMode="auto">
            <a:xfrm>
              <a:off x="4328238" y="3696494"/>
              <a:ext cx="405603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900" b="1" dirty="0"/>
            </a:p>
          </p:txBody>
        </p:sp>
        <p:sp>
          <p:nvSpPr>
            <p:cNvPr id="36" name="Rectangle 25"/>
            <p:cNvSpPr>
              <a:spLocks noChangeArrowheads="1"/>
            </p:cNvSpPr>
            <p:nvPr/>
          </p:nvSpPr>
          <p:spPr bwMode="auto">
            <a:xfrm>
              <a:off x="1157239" y="3272631"/>
              <a:ext cx="2655092"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Challenged Assumptions</a:t>
              </a:r>
              <a:endParaRPr lang="en-US" sz="1400" b="1" dirty="0"/>
            </a:p>
          </p:txBody>
        </p:sp>
        <p:sp>
          <p:nvSpPr>
            <p:cNvPr id="29" name="Rectangle 33"/>
            <p:cNvSpPr>
              <a:spLocks noChangeArrowheads="1"/>
            </p:cNvSpPr>
            <p:nvPr/>
          </p:nvSpPr>
          <p:spPr bwMode="auto">
            <a:xfrm>
              <a:off x="4477183" y="3272631"/>
              <a:ext cx="3831535"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Next Steps</a:t>
              </a:r>
              <a:endParaRPr lang="en-US" sz="1400" b="1" dirty="0"/>
            </a:p>
          </p:txBody>
        </p:sp>
      </p:grpSp>
      <p:grpSp>
        <p:nvGrpSpPr>
          <p:cNvPr id="53" name="Group 52"/>
          <p:cNvGrpSpPr/>
          <p:nvPr/>
        </p:nvGrpSpPr>
        <p:grpSpPr>
          <a:xfrm>
            <a:off x="107504" y="764704"/>
            <a:ext cx="8856984" cy="1724025"/>
            <a:chOff x="534480" y="1000918"/>
            <a:chExt cx="8069967" cy="1724025"/>
          </a:xfrm>
        </p:grpSpPr>
        <p:grpSp>
          <p:nvGrpSpPr>
            <p:cNvPr id="8" name="Group 7"/>
            <p:cNvGrpSpPr>
              <a:grpSpLocks/>
            </p:cNvGrpSpPr>
            <p:nvPr/>
          </p:nvGrpSpPr>
          <p:grpSpPr bwMode="auto">
            <a:xfrm>
              <a:off x="1086004" y="1134268"/>
              <a:ext cx="7518443" cy="690563"/>
              <a:chOff x="624" y="2064"/>
              <a:chExt cx="4896" cy="480"/>
            </a:xfrm>
          </p:grpSpPr>
          <p:sp>
            <p:nvSpPr>
              <p:cNvPr id="43" name="Rectangle 8"/>
              <p:cNvSpPr>
                <a:spLocks noChangeArrowheads="1"/>
              </p:cNvSpPr>
              <p:nvPr/>
            </p:nvSpPr>
            <p:spPr bwMode="auto">
              <a:xfrm>
                <a:off x="624"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Resources /</a:t>
                </a:r>
              </a:p>
              <a:p>
                <a:pPr algn="ctr"/>
                <a:r>
                  <a:rPr lang="en-US" sz="1200" b="1" dirty="0"/>
                  <a:t>Inputs</a:t>
                </a:r>
              </a:p>
            </p:txBody>
          </p:sp>
          <p:sp>
            <p:nvSpPr>
              <p:cNvPr id="44" name="Rectangle 9"/>
              <p:cNvSpPr>
                <a:spLocks noChangeArrowheads="1"/>
              </p:cNvSpPr>
              <p:nvPr/>
            </p:nvSpPr>
            <p:spPr bwMode="auto">
              <a:xfrm>
                <a:off x="1632"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Activities</a:t>
                </a:r>
              </a:p>
            </p:txBody>
          </p:sp>
          <p:sp>
            <p:nvSpPr>
              <p:cNvPr id="45" name="Rectangle 10"/>
              <p:cNvSpPr>
                <a:spLocks noChangeArrowheads="1"/>
              </p:cNvSpPr>
              <p:nvPr/>
            </p:nvSpPr>
            <p:spPr bwMode="auto">
              <a:xfrm>
                <a:off x="2640"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Outputs</a:t>
                </a:r>
              </a:p>
            </p:txBody>
          </p:sp>
          <p:sp>
            <p:nvSpPr>
              <p:cNvPr id="46" name="Rectangle 11"/>
              <p:cNvSpPr>
                <a:spLocks noChangeArrowheads="1"/>
              </p:cNvSpPr>
              <p:nvPr/>
            </p:nvSpPr>
            <p:spPr bwMode="auto">
              <a:xfrm>
                <a:off x="3648"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Outcomes</a:t>
                </a:r>
              </a:p>
            </p:txBody>
          </p:sp>
          <p:sp>
            <p:nvSpPr>
              <p:cNvPr id="47" name="Rectangle 12"/>
              <p:cNvSpPr>
                <a:spLocks noChangeArrowheads="1"/>
              </p:cNvSpPr>
              <p:nvPr/>
            </p:nvSpPr>
            <p:spPr bwMode="auto">
              <a:xfrm>
                <a:off x="4656"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Impact</a:t>
                </a:r>
              </a:p>
            </p:txBody>
          </p:sp>
          <p:sp>
            <p:nvSpPr>
              <p:cNvPr id="48" name="AutoShape 13"/>
              <p:cNvSpPr>
                <a:spLocks noChangeArrowheads="1"/>
              </p:cNvSpPr>
              <p:nvPr/>
            </p:nvSpPr>
            <p:spPr bwMode="auto">
              <a:xfrm>
                <a:off x="1488"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AutoShape 14"/>
              <p:cNvSpPr>
                <a:spLocks noChangeArrowheads="1"/>
              </p:cNvSpPr>
              <p:nvPr/>
            </p:nvSpPr>
            <p:spPr bwMode="auto">
              <a:xfrm>
                <a:off x="2496"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AutoShape 15"/>
              <p:cNvSpPr>
                <a:spLocks noChangeArrowheads="1"/>
              </p:cNvSpPr>
              <p:nvPr/>
            </p:nvSpPr>
            <p:spPr bwMode="auto">
              <a:xfrm>
                <a:off x="3504"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16"/>
              <p:cNvSpPr>
                <a:spLocks noChangeArrowheads="1"/>
              </p:cNvSpPr>
              <p:nvPr/>
            </p:nvSpPr>
            <p:spPr bwMode="auto">
              <a:xfrm>
                <a:off x="4512"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 name="Rectangle 23"/>
            <p:cNvSpPr>
              <a:spLocks noChangeArrowheads="1"/>
            </p:cNvSpPr>
            <p:nvPr/>
          </p:nvSpPr>
          <p:spPr bwMode="auto">
            <a:xfrm flipV="1">
              <a:off x="570096" y="1137443"/>
              <a:ext cx="442515" cy="13795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1"/>
            <a:lstStyle/>
            <a:p>
              <a:pPr algn="ctr"/>
              <a:endParaRPr lang="en-US"/>
            </a:p>
          </p:txBody>
        </p:sp>
        <p:sp>
          <p:nvSpPr>
            <p:cNvPr id="18" name="AutoShape 40"/>
            <p:cNvSpPr>
              <a:spLocks noChangeArrowheads="1"/>
            </p:cNvSpPr>
            <p:nvPr/>
          </p:nvSpPr>
          <p:spPr bwMode="auto">
            <a:xfrm flipV="1">
              <a:off x="865826" y="1000918"/>
              <a:ext cx="366964" cy="1724025"/>
            </a:xfrm>
            <a:prstGeom prst="rightArrow">
              <a:avLst>
                <a:gd name="adj1" fmla="val 50000"/>
                <a:gd name="adj2" fmla="val 72500"/>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200" b="1" dirty="0">
                  <a:solidFill>
                    <a:srgbClr val="CC6600"/>
                  </a:solidFill>
                </a:rPr>
                <a:t>Priorities</a:t>
              </a:r>
              <a:endParaRPr lang="en-US" b="1" dirty="0">
                <a:solidFill>
                  <a:srgbClr val="CC6600"/>
                </a:solidFill>
              </a:endParaRPr>
            </a:p>
          </p:txBody>
        </p:sp>
        <p:sp>
          <p:nvSpPr>
            <p:cNvPr id="19" name="Rectangle 41"/>
            <p:cNvSpPr>
              <a:spLocks noChangeArrowheads="1"/>
            </p:cNvSpPr>
            <p:nvPr/>
          </p:nvSpPr>
          <p:spPr bwMode="auto">
            <a:xfrm rot="16200000">
              <a:off x="316387" y="1621442"/>
              <a:ext cx="809625" cy="37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smtClean="0"/>
                <a:t>Situation</a:t>
              </a:r>
              <a:endParaRPr lang="en-US" sz="1200" b="1" dirty="0"/>
            </a:p>
          </p:txBody>
        </p:sp>
      </p:grpSp>
      <p:sp>
        <p:nvSpPr>
          <p:cNvPr id="71" name="TextBox 70"/>
          <p:cNvSpPr txBox="1"/>
          <p:nvPr/>
        </p:nvSpPr>
        <p:spPr>
          <a:xfrm>
            <a:off x="402458" y="114089"/>
            <a:ext cx="8429680" cy="738664"/>
          </a:xfrm>
          <a:prstGeom prst="rect">
            <a:avLst/>
          </a:prstGeom>
          <a:noFill/>
        </p:spPr>
        <p:txBody>
          <a:bodyPr wrap="none" rtlCol="0">
            <a:spAutoFit/>
          </a:bodyPr>
          <a:lstStyle/>
          <a:p>
            <a:pPr algn="ctr"/>
            <a:r>
              <a:rPr lang="en-GB" sz="2400" dirty="0" smtClean="0"/>
              <a:t>Creative Change – Bully-proofing the School</a:t>
            </a:r>
          </a:p>
          <a:p>
            <a:pPr algn="ctr"/>
            <a:r>
              <a:rPr lang="en-GB" dirty="0" err="1" smtClean="0"/>
              <a:t>Westerton</a:t>
            </a:r>
            <a:r>
              <a:rPr lang="en-GB" dirty="0" smtClean="0"/>
              <a:t> Primary and Scott Sherwood, Live Think Design/Clare Mills, Graphic Facilitator</a:t>
            </a:r>
            <a:endParaRPr lang="en-GB" dirty="0"/>
          </a:p>
        </p:txBody>
      </p:sp>
      <p:sp>
        <p:nvSpPr>
          <p:cNvPr id="89" name="Left Brace 88"/>
          <p:cNvSpPr/>
          <p:nvPr/>
        </p:nvSpPr>
        <p:spPr>
          <a:xfrm>
            <a:off x="3942616" y="2033031"/>
            <a:ext cx="269344" cy="3030837"/>
          </a:xfrm>
          <a:prstGeom prst="leftBrace">
            <a:avLst>
              <a:gd name="adj1" fmla="val 8333"/>
              <a:gd name="adj2" fmla="val 505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Pentagon 51"/>
          <p:cNvSpPr/>
          <p:nvPr/>
        </p:nvSpPr>
        <p:spPr>
          <a:xfrm>
            <a:off x="6965905" y="2492896"/>
            <a:ext cx="1710551" cy="886918"/>
          </a:xfrm>
          <a:prstGeom prst="homePlate">
            <a:avLst>
              <a:gd name="adj" fmla="val 30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Practical changes and improvement</a:t>
            </a:r>
            <a:endParaRPr lang="en-GB" sz="1200" dirty="0"/>
          </a:p>
        </p:txBody>
      </p:sp>
      <p:sp>
        <p:nvSpPr>
          <p:cNvPr id="58" name="Rectangle 57"/>
          <p:cNvSpPr/>
          <p:nvPr/>
        </p:nvSpPr>
        <p:spPr>
          <a:xfrm>
            <a:off x="719119" y="2280501"/>
            <a:ext cx="1136543" cy="75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Identify educators with a challenge they are stuck on</a:t>
            </a:r>
            <a:endParaRPr lang="en-GB" dirty="0"/>
          </a:p>
        </p:txBody>
      </p:sp>
      <p:sp>
        <p:nvSpPr>
          <p:cNvPr id="60" name="Rectangle 59"/>
          <p:cNvSpPr/>
          <p:nvPr/>
        </p:nvSpPr>
        <p:spPr>
          <a:xfrm>
            <a:off x="4244157" y="1846660"/>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Conversations</a:t>
            </a:r>
            <a:endParaRPr lang="en-GB" dirty="0"/>
          </a:p>
        </p:txBody>
      </p:sp>
      <p:sp>
        <p:nvSpPr>
          <p:cNvPr id="61" name="Rectangle 60"/>
          <p:cNvSpPr/>
          <p:nvPr/>
        </p:nvSpPr>
        <p:spPr>
          <a:xfrm>
            <a:off x="4244157" y="2583626"/>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t>CPD</a:t>
            </a:r>
            <a:r>
              <a:rPr lang="en-GB" sz="1000" dirty="0" smtClean="0"/>
              <a:t>, staff meetings, workshops</a:t>
            </a:r>
            <a:endParaRPr lang="en-GB" dirty="0"/>
          </a:p>
        </p:txBody>
      </p:sp>
      <p:sp>
        <p:nvSpPr>
          <p:cNvPr id="62" name="Rectangle 61"/>
          <p:cNvSpPr/>
          <p:nvPr/>
        </p:nvSpPr>
        <p:spPr>
          <a:xfrm>
            <a:off x="4234335" y="331288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Innovative and unpredicted activities</a:t>
            </a:r>
            <a:endParaRPr lang="en-GB" dirty="0"/>
          </a:p>
        </p:txBody>
      </p:sp>
      <p:sp>
        <p:nvSpPr>
          <p:cNvPr id="64" name="Rectangle 63"/>
          <p:cNvSpPr/>
          <p:nvPr/>
        </p:nvSpPr>
        <p:spPr>
          <a:xfrm>
            <a:off x="4211960" y="4044329"/>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Structured approaches</a:t>
            </a:r>
            <a:endParaRPr lang="en-GB" dirty="0"/>
          </a:p>
        </p:txBody>
      </p:sp>
      <p:sp>
        <p:nvSpPr>
          <p:cNvPr id="65" name="Rectangle 64"/>
          <p:cNvSpPr/>
          <p:nvPr/>
        </p:nvSpPr>
        <p:spPr>
          <a:xfrm>
            <a:off x="4211960" y="478430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Inputs with Learners</a:t>
            </a:r>
            <a:endParaRPr lang="en-GB" dirty="0"/>
          </a:p>
        </p:txBody>
      </p:sp>
      <p:sp>
        <p:nvSpPr>
          <p:cNvPr id="76" name="Pentagon 75"/>
          <p:cNvSpPr/>
          <p:nvPr/>
        </p:nvSpPr>
        <p:spPr>
          <a:xfrm>
            <a:off x="5566740" y="2331251"/>
            <a:ext cx="1327157"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GB" sz="1000" dirty="0" smtClean="0"/>
              <a:t>Renewed passion for the challenge</a:t>
            </a:r>
          </a:p>
          <a:p>
            <a:pPr marL="171450" indent="-171450">
              <a:buFont typeface="Arial" pitchFamily="34" charset="0"/>
              <a:buChar char="•"/>
            </a:pPr>
            <a:r>
              <a:rPr lang="en-GB" sz="1000" dirty="0" smtClean="0"/>
              <a:t>New questions</a:t>
            </a:r>
          </a:p>
          <a:p>
            <a:pPr marL="171450" indent="-171450">
              <a:buFont typeface="Arial" pitchFamily="34" charset="0"/>
              <a:buChar char="•"/>
            </a:pPr>
            <a:r>
              <a:rPr lang="en-GB" sz="1000" dirty="0" smtClean="0"/>
              <a:t>New ways of looking at the challenge</a:t>
            </a:r>
            <a:endParaRPr lang="en-GB" sz="1000" dirty="0"/>
          </a:p>
        </p:txBody>
      </p:sp>
      <p:sp>
        <p:nvSpPr>
          <p:cNvPr id="87" name="Pentagon 86"/>
          <p:cNvSpPr/>
          <p:nvPr/>
        </p:nvSpPr>
        <p:spPr>
          <a:xfrm>
            <a:off x="5594108" y="3953550"/>
            <a:ext cx="1496900"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Develop creative educators</a:t>
            </a:r>
          </a:p>
          <a:p>
            <a:pPr marL="171450" indent="-171450">
              <a:buFont typeface="Arial" pitchFamily="34" charset="0"/>
              <a:buChar char="•"/>
            </a:pPr>
            <a:r>
              <a:rPr lang="en-GB" sz="1000" dirty="0" smtClean="0"/>
              <a:t>More curious</a:t>
            </a:r>
          </a:p>
          <a:p>
            <a:pPr marL="171450" indent="-171450">
              <a:buFont typeface="Arial" pitchFamily="34" charset="0"/>
              <a:buChar char="•"/>
            </a:pPr>
            <a:r>
              <a:rPr lang="en-GB" sz="1000" dirty="0" smtClean="0"/>
              <a:t>More open-minded</a:t>
            </a:r>
          </a:p>
          <a:p>
            <a:pPr marL="171450" indent="-171450">
              <a:buFont typeface="Arial" pitchFamily="34" charset="0"/>
              <a:buChar char="•"/>
            </a:pPr>
            <a:r>
              <a:rPr lang="en-GB" sz="1000" dirty="0" smtClean="0"/>
              <a:t>More imaginative</a:t>
            </a:r>
          </a:p>
          <a:p>
            <a:pPr marL="171450" indent="-171450">
              <a:buFont typeface="Arial" pitchFamily="34" charset="0"/>
              <a:buChar char="•"/>
            </a:pPr>
            <a:r>
              <a:rPr lang="en-GB" sz="1000" dirty="0" smtClean="0"/>
              <a:t>Better problem-solvers</a:t>
            </a:r>
            <a:endParaRPr lang="en-GB" sz="1000" dirty="0"/>
          </a:p>
        </p:txBody>
      </p:sp>
      <p:sp>
        <p:nvSpPr>
          <p:cNvPr id="88" name="Pentagon 87"/>
          <p:cNvSpPr/>
          <p:nvPr/>
        </p:nvSpPr>
        <p:spPr>
          <a:xfrm>
            <a:off x="7179556" y="3916370"/>
            <a:ext cx="1568908" cy="1404981"/>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Cultural Change</a:t>
            </a:r>
          </a:p>
          <a:p>
            <a:pPr marL="171450" indent="-171450">
              <a:buFont typeface="Arial" pitchFamily="34" charset="0"/>
              <a:buChar char="•"/>
            </a:pPr>
            <a:r>
              <a:rPr lang="en-GB" sz="1000" dirty="0" smtClean="0"/>
              <a:t>More flexible systems</a:t>
            </a:r>
          </a:p>
          <a:p>
            <a:pPr marL="171450" indent="-171450">
              <a:buFont typeface="Arial" pitchFamily="34" charset="0"/>
              <a:buChar char="•"/>
            </a:pPr>
            <a:r>
              <a:rPr lang="en-GB" sz="1000" dirty="0" smtClean="0"/>
              <a:t>More creative establishments</a:t>
            </a:r>
          </a:p>
          <a:p>
            <a:pPr marL="171450" indent="-171450">
              <a:buFont typeface="Arial" pitchFamily="34" charset="0"/>
              <a:buChar char="•"/>
            </a:pPr>
            <a:r>
              <a:rPr lang="en-GB" sz="1000" dirty="0" smtClean="0"/>
              <a:t>More resilient staff</a:t>
            </a:r>
          </a:p>
          <a:p>
            <a:pPr marL="171450" indent="-171450">
              <a:buFont typeface="Arial" pitchFamily="34" charset="0"/>
              <a:buChar char="•"/>
            </a:pPr>
            <a:r>
              <a:rPr lang="en-GB" sz="1000" dirty="0" smtClean="0"/>
              <a:t>More empowered staff</a:t>
            </a:r>
            <a:endParaRPr lang="en-GB" sz="1000" dirty="0"/>
          </a:p>
        </p:txBody>
      </p:sp>
      <p:sp>
        <p:nvSpPr>
          <p:cNvPr id="4" name="Right Brace 3"/>
          <p:cNvSpPr/>
          <p:nvPr/>
        </p:nvSpPr>
        <p:spPr>
          <a:xfrm>
            <a:off x="5264289" y="2033031"/>
            <a:ext cx="302451" cy="3030837"/>
          </a:xfrm>
          <a:prstGeom prst="rightBrace">
            <a:avLst>
              <a:gd name="adj1" fmla="val 8333"/>
              <a:gd name="adj2" fmla="val 31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Right Brace 89"/>
          <p:cNvSpPr/>
          <p:nvPr/>
        </p:nvSpPr>
        <p:spPr>
          <a:xfrm>
            <a:off x="5265463" y="2033030"/>
            <a:ext cx="302451" cy="3030837"/>
          </a:xfrm>
          <a:prstGeom prst="rightBrace">
            <a:avLst>
              <a:gd name="adj1" fmla="val 8333"/>
              <a:gd name="adj2" fmla="val 839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Pentagon 54"/>
          <p:cNvSpPr/>
          <p:nvPr/>
        </p:nvSpPr>
        <p:spPr>
          <a:xfrm>
            <a:off x="2596771" y="3300011"/>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Educators and Creative Catalysts collaborate</a:t>
            </a:r>
            <a:endParaRPr lang="en-GB" sz="1000" dirty="0"/>
          </a:p>
        </p:txBody>
      </p:sp>
      <p:sp>
        <p:nvSpPr>
          <p:cNvPr id="59" name="Pentagon 58"/>
          <p:cNvSpPr/>
          <p:nvPr/>
        </p:nvSpPr>
        <p:spPr>
          <a:xfrm>
            <a:off x="1193829" y="3300012"/>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Match educators with a Creative Catalyst</a:t>
            </a:r>
            <a:endParaRPr lang="en-GB" sz="1000" dirty="0"/>
          </a:p>
        </p:txBody>
      </p:sp>
      <p:cxnSp>
        <p:nvCxnSpPr>
          <p:cNvPr id="93" name="Elbow Connector 92"/>
          <p:cNvCxnSpPr>
            <a:stCxn id="58" idx="2"/>
            <a:endCxn id="59" idx="0"/>
          </p:cNvCxnSpPr>
          <p:nvPr/>
        </p:nvCxnSpPr>
        <p:spPr>
          <a:xfrm rot="16200000" flipH="1">
            <a:off x="1370178" y="2948970"/>
            <a:ext cx="268255" cy="4338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Diamond 55"/>
          <p:cNvSpPr/>
          <p:nvPr/>
        </p:nvSpPr>
        <p:spPr>
          <a:xfrm>
            <a:off x="1167621" y="5189651"/>
            <a:ext cx="336782" cy="318465"/>
          </a:xfrm>
          <a:prstGeom prst="diamon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sp>
        <p:nvSpPr>
          <p:cNvPr id="57" name="TextBox 56"/>
          <p:cNvSpPr txBox="1"/>
          <p:nvPr/>
        </p:nvSpPr>
        <p:spPr>
          <a:xfrm>
            <a:off x="1504403" y="5126759"/>
            <a:ext cx="2606160" cy="577081"/>
          </a:xfrm>
          <a:prstGeom prst="rect">
            <a:avLst/>
          </a:prstGeom>
          <a:noFill/>
        </p:spPr>
        <p:txBody>
          <a:bodyPr wrap="square" rtlCol="0">
            <a:spAutoFit/>
          </a:bodyPr>
          <a:lstStyle/>
          <a:p>
            <a:r>
              <a:rPr lang="en-GB" sz="1050" dirty="0" smtClean="0"/>
              <a:t>Available dates of the school and those remaining with the catalysts failed to match within the original timescale of the project.</a:t>
            </a:r>
          </a:p>
        </p:txBody>
      </p:sp>
      <p:sp>
        <p:nvSpPr>
          <p:cNvPr id="68" name="Folded Corner 67"/>
          <p:cNvSpPr/>
          <p:nvPr/>
        </p:nvSpPr>
        <p:spPr>
          <a:xfrm rot="21171799">
            <a:off x="1187748" y="1310859"/>
            <a:ext cx="1362514" cy="182454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Initial challenge revised – bully-proofing was the manifestation of lack of cohesion across the school</a:t>
            </a:r>
            <a:endParaRPr lang="en-GB" sz="1200" dirty="0">
              <a:solidFill>
                <a:schemeClr val="tx1"/>
              </a:solidFill>
              <a:latin typeface="MV Boli" pitchFamily="2" charset="0"/>
              <a:cs typeface="MV Boli" pitchFamily="2" charset="0"/>
            </a:endParaRPr>
          </a:p>
        </p:txBody>
      </p:sp>
      <p:sp>
        <p:nvSpPr>
          <p:cNvPr id="2" name="Rectangle 1"/>
          <p:cNvSpPr/>
          <p:nvPr/>
        </p:nvSpPr>
        <p:spPr>
          <a:xfrm rot="16200000">
            <a:off x="-1657494" y="4022842"/>
            <a:ext cx="4411517" cy="1169551"/>
          </a:xfrm>
          <a:prstGeom prst="rect">
            <a:avLst/>
          </a:prstGeom>
        </p:spPr>
        <p:txBody>
          <a:bodyPr wrap="square">
            <a:spAutoFit/>
          </a:bodyPr>
          <a:lstStyle/>
          <a:p>
            <a:r>
              <a:rPr lang="en-US" sz="1000" dirty="0" smtClean="0"/>
              <a:t>For  </a:t>
            </a:r>
            <a:r>
              <a:rPr lang="en-US" sz="1000" dirty="0"/>
              <a:t>children – We would like to work on ‘</a:t>
            </a:r>
            <a:r>
              <a:rPr lang="en-US" sz="1000" dirty="0" smtClean="0"/>
              <a:t>bully-proofing</a:t>
            </a:r>
            <a:r>
              <a:rPr lang="en-US" sz="1000" dirty="0"/>
              <a:t>’ our school in a focused and motivating way.  At assemblies we have discussed being a ‘communicating’ school and we would like to work with others in bringing this to life in a way which is truly meaningful for our </a:t>
            </a:r>
            <a:r>
              <a:rPr lang="en-US" sz="1000" dirty="0" smtClean="0"/>
              <a:t>learners. Staff – Successful</a:t>
            </a:r>
          </a:p>
          <a:p>
            <a:r>
              <a:rPr lang="en-US" sz="1000" dirty="0" smtClean="0"/>
              <a:t>implementation </a:t>
            </a:r>
            <a:r>
              <a:rPr lang="en-US" sz="1000" dirty="0"/>
              <a:t>of our work would be reliant </a:t>
            </a:r>
            <a:r>
              <a:rPr lang="en-US" sz="1000" dirty="0" smtClean="0"/>
              <a:t>on changes </a:t>
            </a:r>
            <a:r>
              <a:rPr lang="en-US" sz="1000" dirty="0"/>
              <a:t>in </a:t>
            </a:r>
            <a:r>
              <a:rPr lang="en-US" sz="1000" dirty="0" smtClean="0"/>
              <a:t>culture</a:t>
            </a:r>
          </a:p>
          <a:p>
            <a:r>
              <a:rPr lang="en-US" sz="1000" dirty="0" smtClean="0"/>
              <a:t>and </a:t>
            </a:r>
            <a:r>
              <a:rPr lang="en-US" sz="1000" dirty="0"/>
              <a:t>practice. Our staff will need guidance and support to </a:t>
            </a:r>
            <a:r>
              <a:rPr lang="en-US" sz="1000" dirty="0" smtClean="0"/>
              <a:t>facilitate</a:t>
            </a:r>
          </a:p>
          <a:p>
            <a:r>
              <a:rPr lang="en-US" sz="1000" dirty="0" smtClean="0"/>
              <a:t>them </a:t>
            </a:r>
            <a:r>
              <a:rPr lang="en-US" sz="1000" dirty="0"/>
              <a:t>in working together to help address this challenge. </a:t>
            </a:r>
            <a:endParaRPr lang="en-GB" sz="1000" dirty="0"/>
          </a:p>
        </p:txBody>
      </p:sp>
      <p:sp>
        <p:nvSpPr>
          <p:cNvPr id="73" name="Folded Corner 72"/>
          <p:cNvSpPr/>
          <p:nvPr/>
        </p:nvSpPr>
        <p:spPr>
          <a:xfrm rot="21171799">
            <a:off x="3045652" y="2055972"/>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1 to 1 coaching</a:t>
            </a:r>
            <a:endParaRPr lang="en-GB" sz="1000" dirty="0">
              <a:solidFill>
                <a:schemeClr val="tx1"/>
              </a:solidFill>
              <a:latin typeface="MV Boli" pitchFamily="2" charset="0"/>
              <a:cs typeface="MV Boli" pitchFamily="2" charset="0"/>
            </a:endParaRPr>
          </a:p>
        </p:txBody>
      </p:sp>
      <p:sp>
        <p:nvSpPr>
          <p:cNvPr id="74" name="Folded Corner 73"/>
          <p:cNvSpPr/>
          <p:nvPr/>
        </p:nvSpPr>
        <p:spPr>
          <a:xfrm rot="21171799">
            <a:off x="1208316" y="4027034"/>
            <a:ext cx="1181148" cy="101743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Group exploration </a:t>
            </a:r>
            <a:r>
              <a:rPr lang="en-GB" sz="1000" dirty="0">
                <a:solidFill>
                  <a:schemeClr val="tx1"/>
                </a:solidFill>
                <a:latin typeface="MV Boli" pitchFamily="2" charset="0"/>
                <a:cs typeface="MV Boli" pitchFamily="2" charset="0"/>
              </a:rPr>
              <a:t>s</a:t>
            </a:r>
            <a:r>
              <a:rPr lang="en-GB" sz="1000" dirty="0" smtClean="0">
                <a:solidFill>
                  <a:schemeClr val="tx1"/>
                </a:solidFill>
                <a:latin typeface="MV Boli" pitchFamily="2" charset="0"/>
                <a:cs typeface="MV Boli" pitchFamily="2" charset="0"/>
              </a:rPr>
              <a:t>ession on visions and values</a:t>
            </a:r>
            <a:endParaRPr lang="en-GB" sz="1000" dirty="0">
              <a:solidFill>
                <a:schemeClr val="tx1"/>
              </a:solidFill>
              <a:latin typeface="MV Boli" pitchFamily="2" charset="0"/>
              <a:cs typeface="MV Boli" pitchFamily="2" charset="0"/>
            </a:endParaRPr>
          </a:p>
        </p:txBody>
      </p:sp>
      <p:sp>
        <p:nvSpPr>
          <p:cNvPr id="75" name="Folded Corner 74"/>
          <p:cNvSpPr/>
          <p:nvPr/>
        </p:nvSpPr>
        <p:spPr>
          <a:xfrm rot="21171799">
            <a:off x="4093195" y="2350896"/>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Priorities diamond</a:t>
            </a:r>
            <a:endParaRPr lang="en-GB" sz="1000" dirty="0">
              <a:solidFill>
                <a:schemeClr val="tx1"/>
              </a:solidFill>
              <a:latin typeface="MV Boli" pitchFamily="2" charset="0"/>
              <a:cs typeface="MV Boli" pitchFamily="2" charset="0"/>
            </a:endParaRPr>
          </a:p>
        </p:txBody>
      </p:sp>
      <p:pic>
        <p:nvPicPr>
          <p:cNvPr id="72" name="Picture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13371" flipH="1">
            <a:off x="3228888" y="3815676"/>
            <a:ext cx="1978393" cy="1120637"/>
          </a:xfrm>
          <a:prstGeom prst="rect">
            <a:avLst/>
          </a:prstGeom>
        </p:spPr>
      </p:pic>
      <p:sp>
        <p:nvSpPr>
          <p:cNvPr id="77" name="Folded Corner 76"/>
          <p:cNvSpPr/>
          <p:nvPr/>
        </p:nvSpPr>
        <p:spPr>
          <a:xfrm rot="21171799">
            <a:off x="4069333" y="3174899"/>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New model for the staff’s working </a:t>
            </a:r>
            <a:r>
              <a:rPr lang="en-GB" sz="1000" dirty="0">
                <a:solidFill>
                  <a:schemeClr val="tx1"/>
                </a:solidFill>
                <a:latin typeface="MV Boli" pitchFamily="2" charset="0"/>
                <a:cs typeface="MV Boli" pitchFamily="2" charset="0"/>
              </a:rPr>
              <a:t>t</a:t>
            </a:r>
            <a:r>
              <a:rPr lang="en-GB" sz="1000" dirty="0" smtClean="0">
                <a:solidFill>
                  <a:schemeClr val="tx1"/>
                </a:solidFill>
                <a:latin typeface="MV Boli" pitchFamily="2" charset="0"/>
                <a:cs typeface="MV Boli" pitchFamily="2" charset="0"/>
              </a:rPr>
              <a:t>ime </a:t>
            </a:r>
            <a:r>
              <a:rPr lang="en-GB" sz="1000" dirty="0">
                <a:solidFill>
                  <a:schemeClr val="tx1"/>
                </a:solidFill>
                <a:latin typeface="MV Boli" pitchFamily="2" charset="0"/>
                <a:cs typeface="MV Boli" pitchFamily="2" charset="0"/>
              </a:rPr>
              <a:t>a</a:t>
            </a:r>
            <a:r>
              <a:rPr lang="en-GB" sz="1000" dirty="0" smtClean="0">
                <a:solidFill>
                  <a:schemeClr val="tx1"/>
                </a:solidFill>
                <a:latin typeface="MV Boli" pitchFamily="2" charset="0"/>
                <a:cs typeface="MV Boli" pitchFamily="2" charset="0"/>
              </a:rPr>
              <a:t>greement</a:t>
            </a:r>
            <a:endParaRPr lang="en-GB" sz="1000" dirty="0">
              <a:solidFill>
                <a:schemeClr val="tx1"/>
              </a:solidFill>
              <a:latin typeface="MV Boli" pitchFamily="2" charset="0"/>
              <a:cs typeface="MV Boli" pitchFamily="2" charset="0"/>
            </a:endParaRPr>
          </a:p>
        </p:txBody>
      </p:sp>
      <p:sp>
        <p:nvSpPr>
          <p:cNvPr id="79" name="Folded Corner 78"/>
          <p:cNvSpPr/>
          <p:nvPr/>
        </p:nvSpPr>
        <p:spPr>
          <a:xfrm rot="21171799">
            <a:off x="6625314" y="2146089"/>
            <a:ext cx="1181148" cy="101743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leadership </a:t>
            </a:r>
            <a:r>
              <a:rPr lang="en-GB" sz="1000" dirty="0">
                <a:solidFill>
                  <a:schemeClr val="tx1"/>
                </a:solidFill>
                <a:latin typeface="MV Boli" pitchFamily="2" charset="0"/>
                <a:cs typeface="MV Boli" pitchFamily="2" charset="0"/>
              </a:rPr>
              <a:t>c</a:t>
            </a:r>
            <a:r>
              <a:rPr lang="en-GB" sz="1000" dirty="0" smtClean="0">
                <a:solidFill>
                  <a:schemeClr val="tx1"/>
                </a:solidFill>
                <a:latin typeface="MV Boli" pitchFamily="2" charset="0"/>
                <a:cs typeface="MV Boli" pitchFamily="2" charset="0"/>
              </a:rPr>
              <a:t>apacity in Head Teacher</a:t>
            </a:r>
            <a:endParaRPr lang="en-GB" sz="1000" dirty="0">
              <a:solidFill>
                <a:schemeClr val="tx1"/>
              </a:solidFill>
              <a:latin typeface="MV Boli" pitchFamily="2" charset="0"/>
              <a:cs typeface="MV Boli" pitchFamily="2" charset="0"/>
            </a:endParaRPr>
          </a:p>
        </p:txBody>
      </p:sp>
      <p:sp>
        <p:nvSpPr>
          <p:cNvPr id="80" name="Folded Corner 79"/>
          <p:cNvSpPr/>
          <p:nvPr/>
        </p:nvSpPr>
        <p:spPr>
          <a:xfrm rot="21171799">
            <a:off x="5594385" y="2464169"/>
            <a:ext cx="1181148" cy="101743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empathy across the staff</a:t>
            </a:r>
            <a:endParaRPr lang="en-GB" sz="1000" dirty="0">
              <a:solidFill>
                <a:schemeClr val="tx1"/>
              </a:solidFill>
              <a:latin typeface="MV Boli" pitchFamily="2" charset="0"/>
              <a:cs typeface="MV Boli" pitchFamily="2" charset="0"/>
            </a:endParaRPr>
          </a:p>
        </p:txBody>
      </p:sp>
      <p:sp>
        <p:nvSpPr>
          <p:cNvPr id="81" name="Folded Corner 80"/>
          <p:cNvSpPr/>
          <p:nvPr/>
        </p:nvSpPr>
        <p:spPr>
          <a:xfrm rot="21171799">
            <a:off x="7310471" y="3005785"/>
            <a:ext cx="1181148" cy="101743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Sustainable and increased </a:t>
            </a:r>
            <a:r>
              <a:rPr lang="en-GB" sz="1000" dirty="0">
                <a:solidFill>
                  <a:schemeClr val="tx1"/>
                </a:solidFill>
                <a:latin typeface="MV Boli" pitchFamily="2" charset="0"/>
                <a:cs typeface="MV Boli" pitchFamily="2" charset="0"/>
              </a:rPr>
              <a:t>e</a:t>
            </a:r>
            <a:r>
              <a:rPr lang="en-GB" sz="1000" dirty="0" smtClean="0">
                <a:solidFill>
                  <a:schemeClr val="tx1"/>
                </a:solidFill>
                <a:latin typeface="MV Boli" pitchFamily="2" charset="0"/>
                <a:cs typeface="MV Boli" pitchFamily="2" charset="0"/>
              </a:rPr>
              <a:t>mpowerment of staff</a:t>
            </a:r>
            <a:endParaRPr lang="en-GB" sz="1000" dirty="0">
              <a:solidFill>
                <a:schemeClr val="tx1"/>
              </a:solidFill>
              <a:latin typeface="MV Boli" pitchFamily="2" charset="0"/>
              <a:cs typeface="MV Boli" pitchFamily="2" charset="0"/>
            </a:endParaRPr>
          </a:p>
        </p:txBody>
      </p:sp>
      <p:sp>
        <p:nvSpPr>
          <p:cNvPr id="82" name="Text Box 20"/>
          <p:cNvSpPr txBox="1">
            <a:spLocks noChangeArrowheads="1"/>
          </p:cNvSpPr>
          <p:nvPr/>
        </p:nvSpPr>
        <p:spPr bwMode="auto">
          <a:xfrm>
            <a:off x="1049308" y="6157119"/>
            <a:ext cx="27263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The project challenged the assumption that a single catalyst would cover the needs of the challenge and that bullying was a stand-alone issue that could be tackled in isolation.</a:t>
            </a:r>
            <a:endParaRPr lang="en-US" sz="900" b="1" dirty="0"/>
          </a:p>
        </p:txBody>
      </p:sp>
      <p:sp>
        <p:nvSpPr>
          <p:cNvPr id="83" name="Text Box 21"/>
          <p:cNvSpPr txBox="1">
            <a:spLocks noChangeArrowheads="1"/>
          </p:cNvSpPr>
          <p:nvPr/>
        </p:nvSpPr>
        <p:spPr bwMode="auto">
          <a:xfrm>
            <a:off x="4291542" y="6157119"/>
            <a:ext cx="40560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The long term impact of the project on the delivery of teacher aspirations and pupil engagement needs to be monitored and reported on.</a:t>
            </a:r>
            <a:endParaRPr lang="en-US" sz="900" b="1" dirty="0"/>
          </a:p>
        </p:txBody>
      </p:sp>
      <p:sp>
        <p:nvSpPr>
          <p:cNvPr id="84" name="Folded Corner 83"/>
          <p:cNvSpPr/>
          <p:nvPr/>
        </p:nvSpPr>
        <p:spPr>
          <a:xfrm rot="21171799">
            <a:off x="5609875" y="4663552"/>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engagement by staff</a:t>
            </a:r>
            <a:endParaRPr lang="en-GB" sz="1000" dirty="0">
              <a:solidFill>
                <a:schemeClr val="tx1"/>
              </a:solidFill>
              <a:latin typeface="MV Boli" pitchFamily="2" charset="0"/>
              <a:cs typeface="MV Boli" pitchFamily="2" charset="0"/>
            </a:endParaRPr>
          </a:p>
        </p:txBody>
      </p:sp>
      <p:sp>
        <p:nvSpPr>
          <p:cNvPr id="85" name="Folded Corner 84"/>
          <p:cNvSpPr/>
          <p:nvPr/>
        </p:nvSpPr>
        <p:spPr>
          <a:xfrm rot="21171799">
            <a:off x="6614839" y="4063552"/>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Improved learner journeys through school life</a:t>
            </a:r>
            <a:endParaRPr lang="en-GB" sz="1000" dirty="0">
              <a:solidFill>
                <a:schemeClr val="tx1"/>
              </a:solidFill>
              <a:latin typeface="MV Boli" pitchFamily="2" charset="0"/>
              <a:cs typeface="MV Boli" pitchFamily="2" charset="0"/>
            </a:endParaRPr>
          </a:p>
        </p:txBody>
      </p:sp>
      <p:sp>
        <p:nvSpPr>
          <p:cNvPr id="86" name="Folded Corner 85"/>
          <p:cNvSpPr/>
          <p:nvPr/>
        </p:nvSpPr>
        <p:spPr>
          <a:xfrm rot="21171799">
            <a:off x="7519536" y="4742729"/>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Sustainable improved and cohesive learner experience</a:t>
            </a:r>
            <a:endParaRPr lang="en-GB" sz="1000" dirty="0">
              <a:solidFill>
                <a:schemeClr val="tx1"/>
              </a:solidFill>
              <a:latin typeface="MV Boli" pitchFamily="2" charset="0"/>
              <a:cs typeface="MV Boli" pitchFamily="2" charset="0"/>
            </a:endParaRPr>
          </a:p>
        </p:txBody>
      </p:sp>
      <p:sp>
        <p:nvSpPr>
          <p:cNvPr id="69" name="Folded Corner 68"/>
          <p:cNvSpPr/>
          <p:nvPr/>
        </p:nvSpPr>
        <p:spPr>
          <a:xfrm rot="21171799">
            <a:off x="2628543" y="2937987"/>
            <a:ext cx="1407474" cy="128783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Whole staff community Creative Conversation Tool storytelling sessions with teachers, dinner ladies, admin staff</a:t>
            </a:r>
            <a:endParaRPr lang="en-GB" sz="1000" dirty="0">
              <a:solidFill>
                <a:schemeClr val="tx1"/>
              </a:solidFill>
              <a:latin typeface="MV Boli" pitchFamily="2" charset="0"/>
              <a:cs typeface="MV Boli" pitchFamily="2" charset="0"/>
            </a:endParaRPr>
          </a:p>
        </p:txBody>
      </p:sp>
      <p:sp>
        <p:nvSpPr>
          <p:cNvPr id="78" name="Folded Corner 77"/>
          <p:cNvSpPr/>
          <p:nvPr/>
        </p:nvSpPr>
        <p:spPr>
          <a:xfrm rot="21171799">
            <a:off x="2216909" y="4207673"/>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Meetings between trade </a:t>
            </a:r>
            <a:r>
              <a:rPr lang="en-GB" sz="1000" dirty="0">
                <a:solidFill>
                  <a:schemeClr val="tx1"/>
                </a:solidFill>
                <a:latin typeface="MV Boli" pitchFamily="2" charset="0"/>
                <a:cs typeface="MV Boli" pitchFamily="2" charset="0"/>
              </a:rPr>
              <a:t>u</a:t>
            </a:r>
            <a:r>
              <a:rPr lang="en-GB" sz="1000" dirty="0" smtClean="0">
                <a:solidFill>
                  <a:schemeClr val="tx1"/>
                </a:solidFill>
                <a:latin typeface="MV Boli" pitchFamily="2" charset="0"/>
                <a:cs typeface="MV Boli" pitchFamily="2" charset="0"/>
              </a:rPr>
              <a:t>nions and teachers</a:t>
            </a:r>
            <a:endParaRPr lang="en-GB" sz="1000" dirty="0">
              <a:solidFill>
                <a:schemeClr val="tx1"/>
              </a:solidFill>
              <a:latin typeface="MV Boli" pitchFamily="2" charset="0"/>
              <a:cs typeface="MV Boli" pitchFamily="2" charset="0"/>
            </a:endParaRPr>
          </a:p>
        </p:txBody>
      </p:sp>
      <p:sp>
        <p:nvSpPr>
          <p:cNvPr id="91" name="Folded Corner 90"/>
          <p:cNvSpPr/>
          <p:nvPr/>
        </p:nvSpPr>
        <p:spPr>
          <a:xfrm rot="21171799">
            <a:off x="5533259" y="3343661"/>
            <a:ext cx="1181148" cy="1156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latin typeface="MV Boli" pitchFamily="2" charset="0"/>
                <a:cs typeface="MV Boli" pitchFamily="2" charset="0"/>
              </a:rPr>
              <a:t>Improved nurturing environment for learners and staff</a:t>
            </a:r>
            <a:endParaRPr lang="en-GB" sz="1100" dirty="0">
              <a:solidFill>
                <a:schemeClr val="tx1"/>
              </a:solidFill>
              <a:latin typeface="MV Boli" pitchFamily="2" charset="0"/>
              <a:cs typeface="MV Boli" pitchFamily="2" charset="0"/>
            </a:endParaRPr>
          </a:p>
        </p:txBody>
      </p:sp>
      <p:sp>
        <p:nvSpPr>
          <p:cNvPr id="92" name="Folded Corner 91"/>
          <p:cNvSpPr/>
          <p:nvPr/>
        </p:nvSpPr>
        <p:spPr>
          <a:xfrm rot="21171799">
            <a:off x="4191231" y="4729865"/>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understanding of diverse staff needs</a:t>
            </a:r>
            <a:endParaRPr lang="en-GB" sz="1000" dirty="0">
              <a:solidFill>
                <a:schemeClr val="tx1"/>
              </a:solidFill>
              <a:latin typeface="MV Boli" pitchFamily="2" charset="0"/>
              <a:cs typeface="MV Boli" pitchFamily="2" charset="0"/>
            </a:endParaRPr>
          </a:p>
        </p:txBody>
      </p:sp>
    </p:spTree>
    <p:extLst>
      <p:ext uri="{BB962C8B-B14F-4D97-AF65-F5344CB8AC3E}">
        <p14:creationId xmlns:p14="http://schemas.microsoft.com/office/powerpoint/2010/main" val="1987091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442" y="3429001"/>
            <a:ext cx="5161071" cy="343344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54"/>
            <a:ext cx="4629066" cy="34425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76" y="3429000"/>
            <a:ext cx="5216643" cy="34722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2788" y="-34004"/>
            <a:ext cx="4783748" cy="3463004"/>
          </a:xfrm>
          <a:prstGeom prst="rect">
            <a:avLst/>
          </a:prstGeom>
        </p:spPr>
      </p:pic>
    </p:spTree>
    <p:extLst>
      <p:ext uri="{BB962C8B-B14F-4D97-AF65-F5344CB8AC3E}">
        <p14:creationId xmlns:p14="http://schemas.microsoft.com/office/powerpoint/2010/main" val="29455723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92080" y="5301208"/>
            <a:ext cx="3491880" cy="1477328"/>
          </a:xfrm>
          <a:prstGeom prst="rect">
            <a:avLst/>
          </a:prstGeom>
          <a:ln>
            <a:solidFill>
              <a:schemeClr val="tx1"/>
            </a:solidFill>
          </a:ln>
        </p:spPr>
        <p:txBody>
          <a:bodyPr wrap="square">
            <a:spAutoFit/>
          </a:bodyPr>
          <a:lstStyle/>
          <a:p>
            <a:r>
              <a:rPr lang="en-GB" dirty="0" smtClean="0"/>
              <a:t>“V powerful. Excellent participation. [Pupils are] </a:t>
            </a:r>
            <a:r>
              <a:rPr lang="en-GB" dirty="0" err="1" smtClean="0"/>
              <a:t>lovin</a:t>
            </a:r>
            <a:r>
              <a:rPr lang="en-GB" dirty="0" smtClean="0"/>
              <a:t> it! They are helping me with my own creative change!!!!”</a:t>
            </a:r>
          </a:p>
          <a:p>
            <a:pPr algn="r"/>
            <a:r>
              <a:rPr lang="en-GB" dirty="0" smtClean="0"/>
              <a:t>Educator</a:t>
            </a:r>
            <a:endParaRPr lang="en-GB" dirty="0"/>
          </a:p>
        </p:txBody>
      </p:sp>
      <p:sp>
        <p:nvSpPr>
          <p:cNvPr id="2" name="Rectangle 1"/>
          <p:cNvSpPr/>
          <p:nvPr/>
        </p:nvSpPr>
        <p:spPr>
          <a:xfrm>
            <a:off x="369422" y="2780928"/>
            <a:ext cx="4572000" cy="369332"/>
          </a:xfrm>
          <a:prstGeom prst="rect">
            <a:avLst/>
          </a:prstGeom>
        </p:spPr>
        <p:txBody>
          <a:bodyPr>
            <a:spAutoFit/>
          </a:bodyPr>
          <a:lstStyle/>
          <a:p>
            <a:r>
              <a:rPr lang="en-GB" dirty="0"/>
              <a:t>I </a:t>
            </a:r>
            <a:r>
              <a:rPr lang="en-GB" dirty="0" smtClean="0"/>
              <a:t>Creative Catalyst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7384"/>
            <a:ext cx="9180512" cy="5098132"/>
          </a:xfrm>
          <a:prstGeom prst="rect">
            <a:avLst/>
          </a:prstGeom>
        </p:spPr>
      </p:pic>
      <p:sp>
        <p:nvSpPr>
          <p:cNvPr id="6" name="Rectangle 5"/>
          <p:cNvSpPr/>
          <p:nvPr/>
        </p:nvSpPr>
        <p:spPr>
          <a:xfrm>
            <a:off x="107504" y="5085184"/>
            <a:ext cx="4536504" cy="1754326"/>
          </a:xfrm>
          <a:prstGeom prst="rect">
            <a:avLst/>
          </a:prstGeom>
          <a:ln>
            <a:noFill/>
          </a:ln>
        </p:spPr>
        <p:txBody>
          <a:bodyPr wrap="square">
            <a:spAutoFit/>
          </a:bodyPr>
          <a:lstStyle/>
          <a:p>
            <a:r>
              <a:rPr lang="en-GB" dirty="0" smtClean="0"/>
              <a:t>“You do need to make yourself vulnerable and be prepared to swap roles. [A] very bonding experience for a tutor class. I think the class gets more out of it if you tell your true dreams!!! So worth the risk…”</a:t>
            </a:r>
          </a:p>
          <a:p>
            <a:pPr algn="r"/>
            <a:r>
              <a:rPr lang="en-GB" dirty="0" smtClean="0"/>
              <a:t>Educator</a:t>
            </a:r>
            <a:endParaRPr lang="en-GB" dirty="0"/>
          </a:p>
        </p:txBody>
      </p:sp>
    </p:spTree>
    <p:extLst>
      <p:ext uri="{BB962C8B-B14F-4D97-AF65-F5344CB8AC3E}">
        <p14:creationId xmlns:p14="http://schemas.microsoft.com/office/powerpoint/2010/main" val="2928472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1834" y="1772816"/>
            <a:ext cx="5976780" cy="1569660"/>
          </a:xfrm>
          <a:prstGeom prst="rect">
            <a:avLst/>
          </a:prstGeom>
        </p:spPr>
        <p:txBody>
          <a:bodyPr wrap="square">
            <a:spAutoFit/>
          </a:bodyPr>
          <a:lstStyle/>
          <a:p>
            <a:r>
              <a:rPr lang="en-US" sz="3200" dirty="0"/>
              <a:t>the one-stop shop for creative learning, teaching and partnerships</a:t>
            </a:r>
          </a:p>
        </p:txBody>
      </p:sp>
      <p:pic>
        <p:nvPicPr>
          <p:cNvPr id="2" name="Picture 1" descr="Creativity_portal_Logo_cmyk_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333" y="4142396"/>
            <a:ext cx="5270500" cy="1215950"/>
          </a:xfrm>
          <a:prstGeom prst="rect">
            <a:avLst/>
          </a:prstGeom>
        </p:spPr>
      </p:pic>
    </p:spTree>
    <p:extLst>
      <p:ext uri="{BB962C8B-B14F-4D97-AF65-F5344CB8AC3E}">
        <p14:creationId xmlns:p14="http://schemas.microsoft.com/office/powerpoint/2010/main" val="1171756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62" y="98629"/>
            <a:ext cx="8892480" cy="954107"/>
          </a:xfrm>
          <a:prstGeom prst="rect">
            <a:avLst/>
          </a:prstGeom>
          <a:ln>
            <a:noFill/>
          </a:ln>
        </p:spPr>
        <p:txBody>
          <a:bodyPr wrap="square">
            <a:spAutoFit/>
          </a:bodyPr>
          <a:lstStyle/>
          <a:p>
            <a:r>
              <a:rPr lang="en-GB" sz="1400" dirty="0" smtClean="0"/>
              <a:t>“One teacher used the Creative Conversation tool for creative writing without any prompting from the catalysts. I believe this shows the desire to be creative in us all, however we can’t start with a blank canvas we must have parameters or we get paralysed by choice.”</a:t>
            </a:r>
          </a:p>
          <a:p>
            <a:pPr algn="r"/>
            <a:r>
              <a:rPr lang="en-GB" sz="1400" dirty="0" smtClean="0"/>
              <a:t>Creative Catalyst</a:t>
            </a:r>
            <a:endParaRPr lang="en-GB" sz="1400" dirty="0"/>
          </a:p>
        </p:txBody>
      </p:sp>
      <p:sp>
        <p:nvSpPr>
          <p:cNvPr id="2" name="Rectangle 1"/>
          <p:cNvSpPr/>
          <p:nvPr/>
        </p:nvSpPr>
        <p:spPr>
          <a:xfrm>
            <a:off x="230474" y="6021288"/>
            <a:ext cx="8774268" cy="738664"/>
          </a:xfrm>
          <a:prstGeom prst="rect">
            <a:avLst/>
          </a:prstGeom>
        </p:spPr>
        <p:txBody>
          <a:bodyPr wrap="square">
            <a:spAutoFit/>
          </a:bodyPr>
          <a:lstStyle/>
          <a:p>
            <a:r>
              <a:rPr lang="en-GB" sz="1400" dirty="0" smtClean="0"/>
              <a:t>“We used </a:t>
            </a:r>
            <a:r>
              <a:rPr lang="en-GB" sz="1400" dirty="0"/>
              <a:t>g</a:t>
            </a:r>
            <a:r>
              <a:rPr lang="en-GB" sz="1400" dirty="0" smtClean="0"/>
              <a:t>raphic facilitation to develop maps of the teachers’ proudest moments, gifts and skills, aspirational visions and nightmare visions. These were condensed into a mini-plan for improvement.”</a:t>
            </a:r>
          </a:p>
          <a:p>
            <a:pPr algn="r"/>
            <a:r>
              <a:rPr lang="en-GB" sz="1400" dirty="0" smtClean="0"/>
              <a:t>Creative Catalyst</a:t>
            </a:r>
            <a:endParaRPr lang="en-GB"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7964"/>
            <a:ext cx="9180512" cy="4769308"/>
          </a:xfrm>
          <a:prstGeom prst="rect">
            <a:avLst/>
          </a:prstGeom>
        </p:spPr>
      </p:pic>
    </p:spTree>
    <p:extLst>
      <p:ext uri="{BB962C8B-B14F-4D97-AF65-F5344CB8AC3E}">
        <p14:creationId xmlns:p14="http://schemas.microsoft.com/office/powerpoint/2010/main" val="1752922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5157192"/>
            <a:ext cx="7056784" cy="1354217"/>
          </a:xfrm>
          <a:prstGeom prst="rect">
            <a:avLst/>
          </a:prstGeom>
          <a:ln>
            <a:solidFill>
              <a:schemeClr val="tx1"/>
            </a:solidFill>
          </a:ln>
        </p:spPr>
        <p:txBody>
          <a:bodyPr wrap="square">
            <a:spAutoFit/>
          </a:bodyPr>
          <a:lstStyle/>
          <a:p>
            <a:pPr algn="ctr"/>
            <a:r>
              <a:rPr lang="en-GB" sz="4400" dirty="0" smtClean="0"/>
              <a:t>What if?</a:t>
            </a:r>
          </a:p>
          <a:p>
            <a:pPr algn="ctr"/>
            <a:r>
              <a:rPr lang="en-GB" sz="2000" dirty="0" smtClean="0"/>
              <a:t>The sole purpose of education was to end prejudice?</a:t>
            </a:r>
          </a:p>
          <a:p>
            <a:endParaRPr lang="en-GB" dirty="0"/>
          </a:p>
        </p:txBody>
      </p:sp>
      <p:sp>
        <p:nvSpPr>
          <p:cNvPr id="5" name="Rectangle 4"/>
          <p:cNvSpPr/>
          <p:nvPr/>
        </p:nvSpPr>
        <p:spPr>
          <a:xfrm>
            <a:off x="1115616" y="2060848"/>
            <a:ext cx="7056784" cy="1354217"/>
          </a:xfrm>
          <a:prstGeom prst="rect">
            <a:avLst/>
          </a:prstGeom>
          <a:ln>
            <a:solidFill>
              <a:schemeClr val="tx1"/>
            </a:solidFill>
          </a:ln>
        </p:spPr>
        <p:txBody>
          <a:bodyPr wrap="square">
            <a:spAutoFit/>
          </a:bodyPr>
          <a:lstStyle/>
          <a:p>
            <a:pPr algn="ctr"/>
            <a:r>
              <a:rPr lang="en-GB" sz="4400" dirty="0" smtClean="0"/>
              <a:t>Flip the Meaning</a:t>
            </a:r>
          </a:p>
          <a:p>
            <a:pPr algn="ctr"/>
            <a:r>
              <a:rPr lang="en-GB" sz="2000" dirty="0" smtClean="0"/>
              <a:t>What if the aim of today was to support prejudice based bullying?</a:t>
            </a:r>
          </a:p>
          <a:p>
            <a:endParaRPr lang="en-GB" dirty="0"/>
          </a:p>
        </p:txBody>
      </p:sp>
      <p:sp>
        <p:nvSpPr>
          <p:cNvPr id="6" name="Rectangle 5"/>
          <p:cNvSpPr/>
          <p:nvPr/>
        </p:nvSpPr>
        <p:spPr>
          <a:xfrm>
            <a:off x="1115616" y="3573016"/>
            <a:ext cx="7056784" cy="1354217"/>
          </a:xfrm>
          <a:prstGeom prst="rect">
            <a:avLst/>
          </a:prstGeom>
          <a:ln>
            <a:solidFill>
              <a:schemeClr val="tx1"/>
            </a:solidFill>
          </a:ln>
        </p:spPr>
        <p:txBody>
          <a:bodyPr wrap="square">
            <a:spAutoFit/>
          </a:bodyPr>
          <a:lstStyle/>
          <a:p>
            <a:pPr algn="ctr"/>
            <a:r>
              <a:rPr lang="en-GB" sz="4400" dirty="0" smtClean="0"/>
              <a:t>Polarise</a:t>
            </a:r>
          </a:p>
          <a:p>
            <a:pPr algn="ctr"/>
            <a:r>
              <a:rPr lang="en-GB" sz="2000" dirty="0" smtClean="0"/>
              <a:t>What is the worst thing we could do?</a:t>
            </a:r>
          </a:p>
          <a:p>
            <a:endParaRPr lang="en-GB" dirty="0"/>
          </a:p>
        </p:txBody>
      </p:sp>
      <p:sp>
        <p:nvSpPr>
          <p:cNvPr id="7" name="Rectangle 6"/>
          <p:cNvSpPr/>
          <p:nvPr/>
        </p:nvSpPr>
        <p:spPr>
          <a:xfrm>
            <a:off x="1072742" y="573444"/>
            <a:ext cx="7056784" cy="1354217"/>
          </a:xfrm>
          <a:prstGeom prst="rect">
            <a:avLst/>
          </a:prstGeom>
          <a:ln>
            <a:solidFill>
              <a:schemeClr val="tx1"/>
            </a:solidFill>
          </a:ln>
        </p:spPr>
        <p:txBody>
          <a:bodyPr wrap="square">
            <a:spAutoFit/>
          </a:bodyPr>
          <a:lstStyle/>
          <a:p>
            <a:pPr algn="ctr"/>
            <a:r>
              <a:rPr lang="en-GB" sz="4400" dirty="0" smtClean="0"/>
              <a:t>The 5 Whys</a:t>
            </a:r>
          </a:p>
          <a:p>
            <a:pPr algn="ctr"/>
            <a:r>
              <a:rPr lang="en-GB" sz="2000" dirty="0" smtClean="0"/>
              <a:t>Why should we challenge prejudice based bullying?</a:t>
            </a:r>
          </a:p>
          <a:p>
            <a:endParaRPr lang="en-GB" dirty="0"/>
          </a:p>
        </p:txBody>
      </p:sp>
    </p:spTree>
    <p:extLst>
      <p:ext uri="{BB962C8B-B14F-4D97-AF65-F5344CB8AC3E}">
        <p14:creationId xmlns:p14="http://schemas.microsoft.com/office/powerpoint/2010/main" val="31668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 Logo.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651351"/>
            <a:ext cx="1686960" cy="9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reative_Scotland_b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48" y="5700023"/>
            <a:ext cx="1213492" cy="796767"/>
          </a:xfrm>
          <a:prstGeom prst="rect">
            <a:avLst/>
          </a:prstGeom>
        </p:spPr>
      </p:pic>
      <p:pic>
        <p:nvPicPr>
          <p:cNvPr id="2050" name="Picture 2" descr="C:\Users\u416288\Documents\Presentations\Big Picture Infographic cli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3225"/>
            <a:ext cx="9180512" cy="686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592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920880" cy="1224135"/>
          </a:xfrm>
        </p:spPr>
        <p:txBody>
          <a:bodyPr>
            <a:normAutofit/>
          </a:bodyPr>
          <a:lstStyle/>
          <a:p>
            <a:r>
              <a:rPr lang="en-GB" sz="3600" dirty="0" smtClean="0">
                <a:solidFill>
                  <a:srgbClr val="00383E"/>
                </a:solidFill>
              </a:rPr>
              <a:t>3 Key messages</a:t>
            </a:r>
            <a:endParaRPr lang="en-GB" sz="3600" dirty="0">
              <a:solidFill>
                <a:srgbClr val="00383E"/>
              </a:solidFill>
            </a:endParaRPr>
          </a:p>
        </p:txBody>
      </p:sp>
      <p:pic>
        <p:nvPicPr>
          <p:cNvPr id="4" name="Picture 3" descr="ES Logo.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651351"/>
            <a:ext cx="1686960" cy="9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reative_Scotland_b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48" y="5700023"/>
            <a:ext cx="1213492" cy="796767"/>
          </a:xfrm>
          <a:prstGeom prst="rect">
            <a:avLst/>
          </a:prstGeom>
        </p:spPr>
      </p:pic>
      <p:sp>
        <p:nvSpPr>
          <p:cNvPr id="3" name="Rectangle 2"/>
          <p:cNvSpPr/>
          <p:nvPr/>
        </p:nvSpPr>
        <p:spPr>
          <a:xfrm>
            <a:off x="755576" y="1557108"/>
            <a:ext cx="7848872" cy="3323987"/>
          </a:xfrm>
          <a:prstGeom prst="rect">
            <a:avLst/>
          </a:prstGeom>
        </p:spPr>
        <p:txBody>
          <a:bodyPr wrap="square">
            <a:spAutoFit/>
          </a:bodyPr>
          <a:lstStyle/>
          <a:p>
            <a:r>
              <a:rPr lang="en-GB" sz="2400" dirty="0" smtClean="0">
                <a:solidFill>
                  <a:srgbClr val="007D8A"/>
                </a:solidFill>
              </a:rPr>
              <a:t>Developing creativity </a:t>
            </a:r>
            <a:r>
              <a:rPr lang="en-GB" sz="2400" dirty="0">
                <a:solidFill>
                  <a:srgbClr val="007D8A"/>
                </a:solidFill>
              </a:rPr>
              <a:t>s</a:t>
            </a:r>
            <a:r>
              <a:rPr lang="en-GB" sz="2400" dirty="0" smtClean="0">
                <a:solidFill>
                  <a:srgbClr val="007D8A"/>
                </a:solidFill>
              </a:rPr>
              <a:t>kills can undermine prejudice at a fundamental level</a:t>
            </a:r>
            <a:endParaRPr lang="en-GB" sz="2400" dirty="0">
              <a:solidFill>
                <a:srgbClr val="007D8A"/>
              </a:solidFill>
            </a:endParaRPr>
          </a:p>
          <a:p>
            <a:r>
              <a:rPr lang="en-GB" sz="2400" dirty="0">
                <a:solidFill>
                  <a:srgbClr val="007D8A"/>
                </a:solidFill>
              </a:rPr>
              <a:t> </a:t>
            </a:r>
          </a:p>
          <a:p>
            <a:r>
              <a:rPr lang="en-GB" sz="2400" dirty="0">
                <a:solidFill>
                  <a:srgbClr val="007D8A"/>
                </a:solidFill>
              </a:rPr>
              <a:t>Developing creativity skills is a responsibility for all and identified by inspectors</a:t>
            </a:r>
          </a:p>
          <a:p>
            <a:endParaRPr lang="en-GB" sz="2400" dirty="0">
              <a:solidFill>
                <a:srgbClr val="007D8A"/>
              </a:solidFill>
            </a:endParaRPr>
          </a:p>
          <a:p>
            <a:r>
              <a:rPr lang="en-GB" sz="2400" dirty="0">
                <a:solidFill>
                  <a:srgbClr val="007D8A"/>
                </a:solidFill>
              </a:rPr>
              <a:t>By using creative approaches the solutions to prejudice based bullying can be unexpected</a:t>
            </a:r>
          </a:p>
          <a:p>
            <a:endParaRPr lang="en-US" dirty="0" smtClean="0">
              <a:solidFill>
                <a:srgbClr val="007D8A"/>
              </a:solidFill>
            </a:endParaRPr>
          </a:p>
        </p:txBody>
      </p:sp>
    </p:spTree>
    <p:extLst>
      <p:ext uri="{BB962C8B-B14F-4D97-AF65-F5344CB8AC3E}">
        <p14:creationId xmlns:p14="http://schemas.microsoft.com/office/powerpoint/2010/main" val="2483283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692696"/>
            <a:ext cx="7920880" cy="1752600"/>
          </a:xfrm>
        </p:spPr>
        <p:txBody>
          <a:bodyPr>
            <a:normAutofit fontScale="70000" lnSpcReduction="20000"/>
          </a:bodyPr>
          <a:lstStyle/>
          <a:p>
            <a:endParaRPr lang="en-GB" dirty="0" smtClean="0">
              <a:solidFill>
                <a:srgbClr val="007D8A"/>
              </a:solidFill>
            </a:endParaRPr>
          </a:p>
          <a:p>
            <a:r>
              <a:rPr lang="en-GB" dirty="0" smtClean="0">
                <a:solidFill>
                  <a:srgbClr val="007D8A"/>
                </a:solidFill>
              </a:rPr>
              <a:t>Stephen Bullock, Development Officer, Creativity</a:t>
            </a:r>
            <a:endParaRPr lang="en-GB" dirty="0">
              <a:solidFill>
                <a:srgbClr val="007D8A"/>
              </a:solidFill>
            </a:endParaRPr>
          </a:p>
          <a:p>
            <a:r>
              <a:rPr lang="en-GB" dirty="0" smtClean="0">
                <a:solidFill>
                  <a:srgbClr val="007D8A"/>
                </a:solidFill>
              </a:rPr>
              <a:t>Education </a:t>
            </a:r>
            <a:r>
              <a:rPr lang="en-GB" dirty="0" smtClean="0">
                <a:solidFill>
                  <a:srgbClr val="007D8A"/>
                </a:solidFill>
              </a:rPr>
              <a:t>Scotland</a:t>
            </a:r>
          </a:p>
          <a:p>
            <a:endParaRPr lang="en-GB" dirty="0" smtClean="0">
              <a:solidFill>
                <a:srgbClr val="007D8A"/>
              </a:solidFill>
            </a:endParaRPr>
          </a:p>
          <a:p>
            <a:r>
              <a:rPr lang="en-GB" dirty="0">
                <a:solidFill>
                  <a:srgbClr val="007D8A"/>
                </a:solidFill>
              </a:rPr>
              <a:t>s</a:t>
            </a:r>
            <a:r>
              <a:rPr lang="en-GB" dirty="0" smtClean="0">
                <a:solidFill>
                  <a:srgbClr val="007D8A"/>
                </a:solidFill>
              </a:rPr>
              <a:t>tephen.bullock@educationscotland.gsi.gov.uk</a:t>
            </a:r>
            <a:endParaRPr lang="en-GB" dirty="0">
              <a:solidFill>
                <a:srgbClr val="007D8A"/>
              </a:solidFill>
            </a:endParaRPr>
          </a:p>
        </p:txBody>
      </p:sp>
      <p:pic>
        <p:nvPicPr>
          <p:cNvPr id="4" name="Picture 3" descr="ES Logo.tif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651351"/>
            <a:ext cx="1686960" cy="9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reative_Scotland_b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48" y="5700023"/>
            <a:ext cx="1213492" cy="796767"/>
          </a:xfrm>
          <a:prstGeom prst="rect">
            <a:avLst/>
          </a:prstGeom>
        </p:spPr>
      </p:pic>
      <p:pic>
        <p:nvPicPr>
          <p:cNvPr id="8" name="Picture 7" descr="Creativity_portal_Logo_cmyk_whit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3957788"/>
            <a:ext cx="2030140" cy="468371"/>
          </a:xfrm>
          <a:prstGeom prst="rect">
            <a:avLst/>
          </a:prstGeom>
        </p:spPr>
      </p:pic>
      <p:sp>
        <p:nvSpPr>
          <p:cNvPr id="9" name="Subtitle 2"/>
          <p:cNvSpPr txBox="1">
            <a:spLocks/>
          </p:cNvSpPr>
          <p:nvPr/>
        </p:nvSpPr>
        <p:spPr>
          <a:xfrm>
            <a:off x="2195736" y="4149080"/>
            <a:ext cx="4649744" cy="8763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smtClean="0">
              <a:solidFill>
                <a:srgbClr val="007D8A"/>
              </a:solidFill>
            </a:endParaRPr>
          </a:p>
          <a:p>
            <a:r>
              <a:rPr lang="en-GB" dirty="0" smtClean="0">
                <a:solidFill>
                  <a:srgbClr val="007D8A"/>
                </a:solidFill>
              </a:rPr>
              <a:t>www.creativityportal.org.uk</a:t>
            </a:r>
            <a:endParaRPr lang="en-GB" dirty="0">
              <a:solidFill>
                <a:srgbClr val="007D8A"/>
              </a:solidFill>
            </a:endParaRPr>
          </a:p>
        </p:txBody>
      </p:sp>
    </p:spTree>
    <p:extLst>
      <p:ext uri="{BB962C8B-B14F-4D97-AF65-F5344CB8AC3E}">
        <p14:creationId xmlns:p14="http://schemas.microsoft.com/office/powerpoint/2010/main" val="3807851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P screengrab.tiff"/>
          <p:cNvPicPr>
            <a:picLocks noChangeAspect="1"/>
          </p:cNvPicPr>
          <p:nvPr/>
        </p:nvPicPr>
        <p:blipFill>
          <a:blip r:embed="rId3"/>
          <a:stretch>
            <a:fillRect/>
          </a:stretch>
        </p:blipFill>
        <p:spPr>
          <a:xfrm>
            <a:off x="0" y="0"/>
            <a:ext cx="9144000" cy="5209775"/>
          </a:xfrm>
          <a:prstGeom prst="rect">
            <a:avLst/>
          </a:prstGeom>
        </p:spPr>
      </p:pic>
      <p:pic>
        <p:nvPicPr>
          <p:cNvPr id="5" name="Picture 4" descr="CP screengrab2.tiff"/>
          <p:cNvPicPr>
            <a:picLocks noChangeAspect="1"/>
          </p:cNvPicPr>
          <p:nvPr/>
        </p:nvPicPr>
        <p:blipFill>
          <a:blip r:embed="rId4"/>
          <a:stretch>
            <a:fillRect/>
          </a:stretch>
        </p:blipFill>
        <p:spPr>
          <a:xfrm>
            <a:off x="0" y="4805008"/>
            <a:ext cx="9144000" cy="5110788"/>
          </a:xfrm>
          <a:prstGeom prst="rect">
            <a:avLst/>
          </a:prstGeom>
        </p:spPr>
      </p:pic>
    </p:spTree>
    <p:extLst>
      <p:ext uri="{BB962C8B-B14F-4D97-AF65-F5344CB8AC3E}">
        <p14:creationId xmlns:p14="http://schemas.microsoft.com/office/powerpoint/2010/main" val="2558916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80928"/>
            <a:ext cx="8229600" cy="1143000"/>
          </a:xfrm>
        </p:spPr>
        <p:txBody>
          <a:bodyPr/>
          <a:lstStyle/>
          <a:p>
            <a:r>
              <a:rPr lang="en-GB" dirty="0" smtClean="0"/>
              <a:t>What is creativity?</a:t>
            </a:r>
            <a:endParaRPr lang="en-GB" dirty="0"/>
          </a:p>
        </p:txBody>
      </p:sp>
    </p:spTree>
    <p:extLst>
      <p:ext uri="{BB962C8B-B14F-4D97-AF65-F5344CB8AC3E}">
        <p14:creationId xmlns:p14="http://schemas.microsoft.com/office/powerpoint/2010/main" val="224202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ance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512" y="2162156"/>
            <a:ext cx="1066652" cy="2816244"/>
          </a:xfrm>
          <a:prstGeom prst="rect">
            <a:avLst/>
          </a:prstGeom>
        </p:spPr>
      </p:pic>
      <p:pic>
        <p:nvPicPr>
          <p:cNvPr id="9" name="Picture 8" descr="evolutio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78" y="2286000"/>
            <a:ext cx="4727557" cy="2946400"/>
          </a:xfrm>
          <a:prstGeom prst="rect">
            <a:avLst/>
          </a:prstGeom>
        </p:spPr>
      </p:pic>
      <p:pic>
        <p:nvPicPr>
          <p:cNvPr id="6" name="Picture 5" descr="suit.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3005" y="2162156"/>
            <a:ext cx="1854199" cy="2985575"/>
          </a:xfrm>
          <a:prstGeom prst="rect">
            <a:avLst/>
          </a:prstGeom>
        </p:spPr>
      </p:pic>
    </p:spTree>
    <p:extLst>
      <p:ext uri="{BB962C8B-B14F-4D97-AF65-F5344CB8AC3E}">
        <p14:creationId xmlns:p14="http://schemas.microsoft.com/office/powerpoint/2010/main" val="1321187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4661" y="1430060"/>
            <a:ext cx="3798023" cy="1138773"/>
          </a:xfrm>
          <a:prstGeom prst="rect">
            <a:avLst/>
          </a:prstGeom>
          <a:noFill/>
        </p:spPr>
        <p:txBody>
          <a:bodyPr wrap="square" rtlCol="0">
            <a:spAutoFit/>
          </a:bodyPr>
          <a:lstStyle/>
          <a:p>
            <a:r>
              <a:rPr lang="en-US" sz="3200" dirty="0">
                <a:latin typeface="Calibri" charset="0"/>
                <a:ea typeface="ＭＳ Ｐゴシック" charset="0"/>
                <a:cs typeface="ＭＳ Ｐゴシック" charset="0"/>
              </a:rPr>
              <a:t>Eureka</a:t>
            </a:r>
            <a:r>
              <a:rPr lang="en-US" sz="3600" dirty="0" smtClean="0"/>
              <a:t>!</a:t>
            </a:r>
          </a:p>
          <a:p>
            <a:pPr algn="r"/>
            <a:r>
              <a:rPr lang="en-US" sz="3200" dirty="0">
                <a:latin typeface="Calibri" charset="0"/>
                <a:ea typeface="ＭＳ Ｐゴシック" charset="0"/>
                <a:cs typeface="ＭＳ Ｐゴシック" charset="0"/>
              </a:rPr>
              <a:t>Archimedes</a:t>
            </a:r>
          </a:p>
        </p:txBody>
      </p:sp>
      <p:pic>
        <p:nvPicPr>
          <p:cNvPr id="3" name="Picture 2" descr="equation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521" y="3757838"/>
            <a:ext cx="7697479" cy="1395168"/>
          </a:xfrm>
          <a:prstGeom prst="rect">
            <a:avLst/>
          </a:prstGeom>
        </p:spPr>
      </p:pic>
      <p:sp>
        <p:nvSpPr>
          <p:cNvPr id="5" name="TextBox 4"/>
          <p:cNvSpPr txBox="1"/>
          <p:nvPr/>
        </p:nvSpPr>
        <p:spPr>
          <a:xfrm>
            <a:off x="5603122" y="5524506"/>
            <a:ext cx="2655135" cy="584776"/>
          </a:xfrm>
          <a:prstGeom prst="rect">
            <a:avLst/>
          </a:prstGeom>
          <a:noFill/>
        </p:spPr>
        <p:txBody>
          <a:bodyPr wrap="square" rtlCol="0">
            <a:spAutoFit/>
          </a:bodyPr>
          <a:lstStyle/>
          <a:p>
            <a:r>
              <a:rPr lang="en-US" sz="3200" dirty="0" smtClean="0"/>
              <a:t>Albert Einstein</a:t>
            </a:r>
            <a:endParaRPr lang="en-US" sz="3200" dirty="0"/>
          </a:p>
        </p:txBody>
      </p:sp>
    </p:spTree>
    <p:extLst>
      <p:ext uri="{BB962C8B-B14F-4D97-AF65-F5344CB8AC3E}">
        <p14:creationId xmlns:p14="http://schemas.microsoft.com/office/powerpoint/2010/main" val="3250128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y-warhol-marily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349" y="899094"/>
            <a:ext cx="4427525" cy="4449123"/>
          </a:xfrm>
          <a:prstGeom prst="rect">
            <a:avLst/>
          </a:prstGeom>
        </p:spPr>
      </p:pic>
    </p:spTree>
    <p:extLst>
      <p:ext uri="{BB962C8B-B14F-4D97-AF65-F5344CB8AC3E}">
        <p14:creationId xmlns:p14="http://schemas.microsoft.com/office/powerpoint/2010/main" val="4140788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2483</Words>
  <Application>Microsoft Office PowerPoint</Application>
  <PresentationFormat>On-screen Show (4:3)</PresentationFormat>
  <Paragraphs>344</Paragraphs>
  <Slides>44</Slides>
  <Notes>24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Exploring how the development of creativity skills, a quality indicator in HGIOS4, can challenge prejudice across all sectors and ages, and hear how creative approaches might inform your work in this area.</vt:lpstr>
      <vt:lpstr>PowerPoint Presentation</vt:lpstr>
      <vt:lpstr>3 Key messages</vt:lpstr>
      <vt:lpstr>PowerPoint Presentation</vt:lpstr>
      <vt:lpstr>PowerPoint Presentation</vt:lpstr>
      <vt:lpstr>What is creativity?</vt:lpstr>
      <vt:lpstr>PowerPoint Presentation</vt:lpstr>
      <vt:lpstr>PowerPoint Presentation</vt:lpstr>
      <vt:lpstr>PowerPoint Presentation</vt:lpstr>
      <vt:lpstr>Scotland’s Creative Learning Plan</vt:lpstr>
      <vt:lpstr>Curriculum Impact Report</vt:lpstr>
      <vt:lpstr>Definitions and key messages</vt:lpstr>
      <vt:lpstr>Creativity Skills</vt:lpstr>
      <vt:lpstr>PowerPoint Presentation</vt:lpstr>
      <vt:lpstr>PowerPoint Presentation</vt:lpstr>
      <vt:lpstr>PowerPoint Presentation</vt:lpstr>
      <vt:lpstr>PowerPoint Presentation</vt:lpstr>
      <vt:lpstr>Creativity Skills</vt:lpstr>
      <vt:lpstr>PowerPoint Presentation</vt:lpstr>
      <vt:lpstr>PowerPoint Presentation</vt:lpstr>
      <vt:lpstr>Definitions and key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Continuous Improvement </vt:lpstr>
      <vt:lpstr>PowerPoint Presentation</vt:lpstr>
      <vt:lpstr>PowerPoint Presentation</vt:lpstr>
      <vt:lpstr>PowerPoint Presentation</vt:lpstr>
      <vt:lpstr>PowerPoint Presentation</vt:lpstr>
      <vt:lpstr>Creative Change Pilot Project  Motivated Mathematicians Forfar Academy and Dundee Contemporary Arts  Anxious Learners Boclair Academy and Patrick Boxall, Create and Connect Learning/Clare Mills, Graphic Facilitator  A ‘Can Do’ School Ethos Kings Park Secondary and Scott Sherwood, Live Think Design/Clare Mills, Graphic Facilitator  Understanding Dyscalculia/Teaching Fractions East Dunbartonshire Education Support Team/Oxgang Primary and NYCOS  Increasing Pupil and Parent Voice Knightswood Secondary School and Scott Sherwood/Clare Mills, Graphic Facilitator  Breaking the Cycle of Parental Disengagement Wyndford Nursery and Paul Gorman, Hidden Giants  Bully-proofing the School Westerton Primary and Scott Sherwood, Live Think Design/Clare Mills, Graphic Facilitator  Building a Sustainable Creative Hub  Dalry Primary School and Susan Hay, Ripple Arts/Clare Mills, Graphic Facilitator </vt:lpstr>
      <vt:lpstr>Creative Change Pilot Project - Final Report September 2015</vt:lpstr>
      <vt:lpstr>PowerPoint Presentation</vt:lpstr>
      <vt:lpstr>PowerPoint Presentation</vt:lpstr>
      <vt:lpstr>PowerPoint Presentation</vt:lpstr>
      <vt:lpstr>PowerPoint Presentation</vt:lpstr>
      <vt:lpstr>PowerPoint Presentation</vt:lpstr>
      <vt:lpstr>PowerPoint Presentation</vt:lpstr>
      <vt:lpstr>3 Key messages</vt:lpstr>
      <vt:lpstr>PowerPoint Presentation</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how the development of creativity skills, a quality indicator in HGIOS4, can challenge prejudice across all sectors and ages, and hear how creative approaches might inform your work in this area.</dc:title>
  <dc:creator>U416265</dc:creator>
  <cp:lastModifiedBy>U416265</cp:lastModifiedBy>
  <cp:revision>12</cp:revision>
  <dcterms:created xsi:type="dcterms:W3CDTF">2015-11-23T10:46:18Z</dcterms:created>
  <dcterms:modified xsi:type="dcterms:W3CDTF">2015-11-25T12:34:32Z</dcterms:modified>
</cp:coreProperties>
</file>